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Lst>
  <p:sldSz cy="5143500" cx="9144000"/>
  <p:notesSz cx="6858000" cy="9144000"/>
  <p:embeddedFontLst>
    <p:embeddedFont>
      <p:font typeface="Roboto"/>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C518BC-F570-42AD-8719-862B921C68AA}">
  <a:tblStyle styleId="{8BC518BC-F570-42AD-8719-862B921C68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schemas.openxmlformats.org/officeDocument/2006/relationships/font" Target="fonts/Roboto-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italic.fntdata"/><Relationship Id="rId102" Type="http://schemas.openxmlformats.org/officeDocument/2006/relationships/font" Target="fonts/Roboto-bold.fntdata"/><Relationship Id="rId101" Type="http://schemas.openxmlformats.org/officeDocument/2006/relationships/font" Target="fonts/Roboto-regular.fntdata"/><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ptune.ai/blog/time-series-prediction-vs-machine-learn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nime.com/blog/multivariate-time-series-analysis-lstm-codeless" TargetMode="External"/><Relationship Id="rId3" Type="http://schemas.openxmlformats.org/officeDocument/2006/relationships/hyperlink" Target="https://www.geeksforgeeks.org/univariate-bivariate-and-multivariate-data-and-its-analysi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alyticsindiamag.com/a-guide-to-different-evaluation-metrics-for-time-series-forecasting-model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dnuggets.com/2020/12/optimization-algorithms-neural-networks.html"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lfromscratch.com/optimizers-explained/#/"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kaitotally/adam-the-birthchild-of-adagrad-and-rmsprop-b5308b24b9cd"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choose-an-activation-function-for-deep-learning/#:~:text=An%20activation%20function%20in%20a,a%20layer%20of%20the%20network"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7labs.com/blog/neural-networks-activation-functions#h4"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learning-curves-for-diagnosing-machine-learning-model-performance/"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hiny_jay/ml-bias-variance-2164cb994842"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dnuggets.com/2020/05/5-concepts-gradient-descent-cost-function.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ducative.io/answers/what-is-a-multi-layered-perceptron"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illustrated-guide-to-lstms-and-gru-s-a-step-by-step-explanation-44e9eb85bf21"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ickmccullum.com/python-deep-learning/vanishing-gradient-proble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uperdatascience.com/blogs/recurrent-neural-networks-rnn-the-vanishing-gradient-problem"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gradient-descent-algorithm-a-deep-dive-cf04e8115f21#:~:text=Gradient%20descent%20(GD)%20is%20an,e.g.%20in%20a%20linear%20regression"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illustrated-guide-to-lstms-and-gru-s-a-step-by-step-explanation-44e9eb85bf21"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vdumoulin/conv_arithmetic"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3c3c4ea576_0_2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3c3c4ea576_0_2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fa52148e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fa52148e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fa52148e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3fa52148e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https://neptune.ai/blog/time-series-prediction-vs-machine-learning</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fa52148e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fa52148e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https://www.knime.com/blog/multivariate-time-series-analysis-lstm-codeless</a:t>
            </a:r>
            <a:endParaRPr/>
          </a:p>
          <a:p>
            <a:pPr indent="0" lvl="0" marL="0" rtl="0" algn="l">
              <a:spcBef>
                <a:spcPts val="0"/>
              </a:spcBef>
              <a:spcAft>
                <a:spcPts val="0"/>
              </a:spcAft>
              <a:buNone/>
            </a:pPr>
            <a:r>
              <a:rPr lang="en-GB" u="sng">
                <a:solidFill>
                  <a:schemeClr val="hlink"/>
                </a:solidFill>
                <a:hlinkClick r:id="rId3"/>
              </a:rPr>
              <a:t>https://www.geeksforgeeks.org/univariate-bivariate-and-multivariate-data-and-its-analysis/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fa52148e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fa52148e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c3c4ea576_0_5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c3c4ea576_0_5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f8b6da3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f8b6da3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 a little bit about ML for time series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c3c4ea576_0_5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c3c4ea576_0_5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c3c4ea576_0_5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c3c4ea576_0_5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45e317778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45e317778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45e31777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445e31777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45e31777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445e31777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45e3177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445e3177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445e31777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445e31777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445e317778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445e317778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445e31777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445e31777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445e317778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445e317778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Useful reading link:</a:t>
            </a:r>
            <a:endParaRPr/>
          </a:p>
          <a:p>
            <a:pPr indent="0" lvl="0" marL="0" rtl="0" algn="l">
              <a:spcBef>
                <a:spcPts val="0"/>
              </a:spcBef>
              <a:spcAft>
                <a:spcPts val="0"/>
              </a:spcAft>
              <a:buNone/>
            </a:pPr>
            <a:r>
              <a:rPr lang="en-GB" u="sng">
                <a:solidFill>
                  <a:schemeClr val="hlink"/>
                </a:solidFill>
                <a:hlinkClick r:id="rId2"/>
              </a:rPr>
              <a:t>https://analyticsindiamag.com/a-guide-to-different-evaluation-metrics-for-time-series-forecasting-models/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445e31777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445e31777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445e317778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445e317778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45e31777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45e31777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45e317778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445e317778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3c3c4e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3c3c4e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45e31777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445e31777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https://www.kdnuggets.com/2020/12/optimization-algorithms-neural-networks.html</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445e317778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445e317778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445e317778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445e317778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4a0f6bed0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4a0f6bed0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445e31777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445e31777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45e31777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445e31777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445e317778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445e317778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445e31777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445e31777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https://mlfromscratch.com/optimizers-explained/#/</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445e31777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445e31777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https://medium.com/@kaitotally/adam-the-birthchild-of-adagrad-and-rmsprop-b5308b24b9cd</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445e31777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445e31777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c3c4ea576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c3c4ea576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445e31777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445e31777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Useful Reading Links:</a:t>
            </a:r>
            <a:endParaRPr/>
          </a:p>
          <a:p>
            <a:pPr indent="0" lvl="0" marL="0" rtl="0" algn="l">
              <a:spcBef>
                <a:spcPts val="0"/>
              </a:spcBef>
              <a:spcAft>
                <a:spcPts val="0"/>
              </a:spcAft>
              <a:buNone/>
            </a:pPr>
            <a:r>
              <a:rPr lang="en-GB" u="sng">
                <a:solidFill>
                  <a:schemeClr val="hlink"/>
                </a:solidFill>
                <a:hlinkClick r:id="rId2"/>
              </a:rPr>
              <a:t>https://machinelearningmastery.com/choose-an-activation-function-for-deep-learning/#:~:text=An%20activation%20function%20in%20a,a%20layer%20of%20the%20network</a:t>
            </a:r>
            <a:r>
              <a:rPr lang="en-GB"/>
              <a:t>.</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445e31777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445e31777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445e31777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445e31777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44981850c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44981850c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445e31777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445e31777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445e31777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445e31777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445e31777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445e31777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44981850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44981850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44981850c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44981850c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Useful reading link:</a:t>
            </a:r>
            <a:endParaRPr/>
          </a:p>
          <a:p>
            <a:pPr indent="0" lvl="0" marL="0" rtl="0" algn="l">
              <a:spcBef>
                <a:spcPts val="0"/>
              </a:spcBef>
              <a:spcAft>
                <a:spcPts val="0"/>
              </a:spcAft>
              <a:buNone/>
            </a:pPr>
            <a:r>
              <a:rPr lang="en-GB" u="sng">
                <a:solidFill>
                  <a:schemeClr val="hlink"/>
                </a:solidFill>
                <a:hlinkClick r:id="rId2"/>
              </a:rPr>
              <a:t>https://www.v7labs.com/blog/neural-networks-activation-functions#h4</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44981850c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44981850c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c3c4ea576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3c3c4ea576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445e31777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445e31777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445e31777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445e31777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445e31777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445e31777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445e31777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445e31777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https://machinelearningmastery.com/learning-curves-for-diagnosing-machine-learning-model-performance/</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4a0f6bed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4a0f6bed0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https://medium.com/@shiny_jay/ml-bias-variance-2164cb994842</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445e317778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445e317778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445e317778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445e317778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44e64a0b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44e64a0b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44e64a0b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44e64a0b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fe15b279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fe15b279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https://www.kdnuggets.com/2020/05/5-concepts-gradient-descent-cost-function.html</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c3c4ea576_0_3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3c3c4ea576_0_3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Additional info (Panel data - combination of both TS and cross-sectional data)</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fe15b2793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fe15b279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fe15b279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fe15b279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fe15b2793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fe15b2793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e15b2793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fe15b2793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fe15b2793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fe15b2793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445e317778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445e317778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3c3c4ea576_0_5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3c3c4ea576_0_5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3f8b6da36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3f8b6da36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https://www.educative.io/answers/what-is-a-multi-layered-perceptron</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3c3c4ea576_0_5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3c3c4ea576_0_5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3f8b6da36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3f8b6da36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3c3c4ea576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3c3c4ea576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3f8b6da36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3f8b6da36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3f8b6da36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3f8b6da36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f8b6da36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3f8b6da36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3f8b6da36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3f8b6da36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3f8b6da36f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3f8b6da36f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https://towardsdatascience.com/illustrated-guide-to-lstms-and-gru-s-a-step-by-step-explanation-44e9eb85bf21</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3f8b6da36f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3f8b6da36f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3f8b6da36f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3f8b6da36f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3c3c4ea576_0_4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3c3c4ea576_0_4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3f8b6da36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3f8b6da36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f8b6da36f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f8b6da36f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Useful reading link: </a:t>
            </a:r>
            <a:r>
              <a:rPr lang="en-GB" u="sng">
                <a:solidFill>
                  <a:schemeClr val="hlink"/>
                </a:solidFill>
                <a:hlinkClick r:id="rId2"/>
              </a:rPr>
              <a:t>https://www.nickmccullum.com/python-deep-learning/vanishing-gradient-problem/</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c3c4ea576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3c3c4ea576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4449f2fff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4449f2fff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4449f2ff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4449f2ff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Useful reading link:</a:t>
            </a:r>
            <a:endParaRPr/>
          </a:p>
          <a:p>
            <a:pPr indent="0" lvl="0" marL="0" rtl="0" algn="l">
              <a:spcBef>
                <a:spcPts val="0"/>
              </a:spcBef>
              <a:spcAft>
                <a:spcPts val="0"/>
              </a:spcAft>
              <a:buNone/>
            </a:pPr>
            <a:r>
              <a:rPr lang="en-GB" u="sng">
                <a:solidFill>
                  <a:schemeClr val="hlink"/>
                </a:solidFill>
                <a:hlinkClick r:id="rId2"/>
              </a:rPr>
              <a:t>https://www.superdatascience.com/blogs/recurrent-neural-networks-rnn-the-vanishing-gradient-problem</a:t>
            </a:r>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445e3177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445e3177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Gradient descent </a:t>
            </a:r>
            <a:r>
              <a:rPr lang="en-GB"/>
              <a:t>explanation</a:t>
            </a:r>
            <a:r>
              <a:rPr lang="en-GB"/>
              <a:t>:</a:t>
            </a:r>
            <a:endParaRPr/>
          </a:p>
          <a:p>
            <a:pPr indent="0" lvl="0" marL="0" rtl="0" algn="l">
              <a:spcBef>
                <a:spcPts val="0"/>
              </a:spcBef>
              <a:spcAft>
                <a:spcPts val="0"/>
              </a:spcAft>
              <a:buNone/>
            </a:pPr>
            <a:r>
              <a:rPr lang="en-GB" u="sng">
                <a:solidFill>
                  <a:schemeClr val="hlink"/>
                </a:solidFill>
                <a:hlinkClick r:id="rId2"/>
              </a:rPr>
              <a:t>https://towardsdatascience.com/gradient-descent-algorithm-a-deep-dive-cf04e8115f21#:~:text=Gradient%20descent%20(GD)%20is%20an,e.g.%20in%20a%20linear%20regression</a:t>
            </a:r>
            <a:r>
              <a:rPr lang="en-GB"/>
              <a:t>).</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3f8b6da36f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3f8b6da36f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https://towardsdatascience.com/illustrated-guide-to-lstms-and-gru-s-a-step-by-step-explanation-44e9eb85bf21</a:t>
            </a:r>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4449f2fff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4449f2fff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4449f2fff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4449f2fff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3f8b6da36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3f8b6da36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3c3c4ea576_0_5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3c3c4ea576_0_5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fe15b2793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fe15b2793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fe15b2793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fe15b2793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c3c4ea576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3c3c4ea576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fe15b2793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fe15b2793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fe15b2793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fe15b2793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https://github.com/vdumoulin/conv_arithmetic</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e15b2793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fe15b2793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3fd5246c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3fd5246c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3c3c4ea57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3c3c4ea57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hyperlink" Target="https://medium.com/@divakar_239/stochastic-vs-batch-gradient-descent-8820568eada1" TargetMode="External"/><Relationship Id="rId5" Type="http://schemas.openxmlformats.org/officeDocument/2006/relationships/image" Target="../media/image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2.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gif"/><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towardsdatascience.com/optimizers-for-training-neural-network-59450d71caf6" TargetMode="External"/><Relationship Id="rId4" Type="http://schemas.openxmlformats.org/officeDocument/2006/relationships/hyperlink" Target="https://mlfromscratch.com/optimizers-explained/#/" TargetMode="External"/><Relationship Id="rId5" Type="http://schemas.openxmlformats.org/officeDocument/2006/relationships/hyperlink" Target="https://www.neuraldesigner.com/blog/5_algorithms_to_train_a_neural_network" TargetMode="External"/><Relationship Id="rId6" Type="http://schemas.openxmlformats.org/officeDocument/2006/relationships/hyperlink" Target="https://www.neuraldesigner.com/learning/tutorials/training-strategy#StochasticGradientDescent" TargetMode="External"/><Relationship Id="rId7" Type="http://schemas.openxmlformats.org/officeDocument/2006/relationships/hyperlink" Target="https://medium.com/@divakar_239/stochastic-vs-batch-gradient-descent-8820568eada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hyperlink" Target="https://www.v7labs.com/blog/neural-networks-activation-functions#h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jp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0.jpg"/><Relationship Id="rId4" Type="http://schemas.openxmlformats.org/officeDocument/2006/relationships/image" Target="../media/image3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2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jp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jp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jp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jp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jp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8.png"/><Relationship Id="rId4" Type="http://schemas.openxmlformats.org/officeDocument/2006/relationships/hyperlink" Target="https://machinelearningmastery.com/choose-an-activation-function-for-deep-learning/#:~:text=An%20activation%20function%20in%20a,a%20layer%20of%20the%20network."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rstudio-conf-2020.github.io/dl-keras-tf/notebooks/learning-curve-diagnostics.nb.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2.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9.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4.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4.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5.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1.gif"/><Relationship Id="rId4" Type="http://schemas.openxmlformats.org/officeDocument/2006/relationships/image" Target="../media/image50.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6.png"/><Relationship Id="rId4" Type="http://schemas.openxmlformats.org/officeDocument/2006/relationships/image" Target="../media/image70.png"/><Relationship Id="rId5" Type="http://schemas.openxmlformats.org/officeDocument/2006/relationships/image" Target="../media/image60.png"/><Relationship Id="rId6" Type="http://schemas.openxmlformats.org/officeDocument/2006/relationships/image" Target="../media/image7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3.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www.analyticsvidhya.com/blog/2016/02/time-series-forecasting-codes-python/" TargetMode="External"/><Relationship Id="rId4" Type="http://schemas.openxmlformats.org/officeDocument/2006/relationships/hyperlink" Target="https://analyticsindiamag.com/comparing-arima-model-and-lstm-rnn-model-in-time-series-forecasting/" TargetMode="External"/><Relationship Id="rId5" Type="http://schemas.openxmlformats.org/officeDocument/2006/relationships/hyperlink" Target="https://machinelearningmastery.com/time-series-forecasting-methods-in-python-cheat-sheet/" TargetMode="External"/><Relationship Id="rId6" Type="http://schemas.openxmlformats.org/officeDocument/2006/relationships/hyperlink" Target="https://neptune.ai/blog/time-series-prediction-vs-machine-learning" TargetMode="External"/><Relationship Id="rId7" Type="http://schemas.openxmlformats.org/officeDocument/2006/relationships/hyperlink" Target="https://www.deeplearningbook.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Day 2</a:t>
            </a:r>
            <a:endParaRPr/>
          </a:p>
        </p:txBody>
      </p:sp>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420"/>
              <a:t>Time-series crucial components</a:t>
            </a:r>
            <a:endParaRPr/>
          </a:p>
        </p:txBody>
      </p:sp>
      <p:sp>
        <p:nvSpPr>
          <p:cNvPr id="118" name="Google Shape;118;p22"/>
          <p:cNvSpPr txBox="1"/>
          <p:nvPr>
            <p:ph idx="1" type="body"/>
          </p:nvPr>
        </p:nvSpPr>
        <p:spPr>
          <a:xfrm>
            <a:off x="311700" y="955025"/>
            <a:ext cx="8520600" cy="37656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GB"/>
              <a:t>Trend: </a:t>
            </a:r>
            <a:endParaRPr/>
          </a:p>
          <a:p>
            <a:pPr indent="-310832" lvl="1" marL="914400" rtl="0" algn="l">
              <a:spcBef>
                <a:spcPts val="0"/>
              </a:spcBef>
              <a:spcAft>
                <a:spcPts val="0"/>
              </a:spcAft>
              <a:buSzPct val="100000"/>
              <a:buChar char="○"/>
            </a:pPr>
            <a:r>
              <a:rPr lang="en-GB"/>
              <a:t>Time-series data shows a trend when its value variably changes with time, an increasing value shows a positive trend and decreasing, a negative trend. In the figure below, you can see a positive increasing trend.</a:t>
            </a:r>
            <a:endParaRPr/>
          </a:p>
          <a:p>
            <a:pPr indent="-334327" lvl="0" marL="457200" rtl="0" algn="l">
              <a:spcBef>
                <a:spcPts val="0"/>
              </a:spcBef>
              <a:spcAft>
                <a:spcPts val="0"/>
              </a:spcAft>
              <a:buSzPct val="100000"/>
              <a:buChar char="●"/>
            </a:pPr>
            <a:r>
              <a:rPr lang="en-GB"/>
              <a:t>Seasonality: </a:t>
            </a:r>
            <a:endParaRPr/>
          </a:p>
          <a:p>
            <a:pPr indent="-310832" lvl="1" marL="914400" rtl="0" algn="l">
              <a:spcBef>
                <a:spcPts val="0"/>
              </a:spcBef>
              <a:spcAft>
                <a:spcPts val="0"/>
              </a:spcAft>
              <a:buSzPct val="100000"/>
              <a:buChar char="○"/>
            </a:pPr>
            <a:r>
              <a:rPr lang="en-GB"/>
              <a:t>Seasonality refers to a property of time-series that displays periodical patterns repeating at a constant frequency. In the example above, we can observe a seasonal component with the frequency being 12 months, which broadly means that the periodical pattern repeats every twelve months.</a:t>
            </a:r>
            <a:endParaRPr/>
          </a:p>
          <a:p>
            <a:pPr indent="-334327" lvl="0" marL="457200" rtl="0" algn="l">
              <a:spcBef>
                <a:spcPts val="0"/>
              </a:spcBef>
              <a:spcAft>
                <a:spcPts val="0"/>
              </a:spcAft>
              <a:buSzPct val="100000"/>
              <a:buChar char="●"/>
            </a:pPr>
            <a:r>
              <a:rPr lang="en-GB"/>
              <a:t>Remainder: </a:t>
            </a:r>
            <a:endParaRPr/>
          </a:p>
          <a:p>
            <a:pPr indent="-310832" lvl="1" marL="914400" rtl="0" algn="l">
              <a:spcBef>
                <a:spcPts val="0"/>
              </a:spcBef>
              <a:spcAft>
                <a:spcPts val="0"/>
              </a:spcAft>
              <a:buSzPct val="100000"/>
              <a:buChar char="○"/>
            </a:pPr>
            <a:r>
              <a:rPr lang="en-GB"/>
              <a:t>After extracting Trend and Seasonality from the data, the remaining is what we call remainder (error) or Residual. This actually helps in anomaly detection in time-series.</a:t>
            </a:r>
            <a:endParaRPr/>
          </a:p>
          <a:p>
            <a:pPr indent="-334327" lvl="0" marL="457200" rtl="0" algn="l">
              <a:spcBef>
                <a:spcPts val="0"/>
              </a:spcBef>
              <a:spcAft>
                <a:spcPts val="0"/>
              </a:spcAft>
              <a:buSzPct val="100000"/>
              <a:buChar char="●"/>
            </a:pPr>
            <a:r>
              <a:rPr lang="en-GB"/>
              <a:t>Cycle: </a:t>
            </a:r>
            <a:endParaRPr/>
          </a:p>
          <a:p>
            <a:pPr indent="-310832" lvl="1" marL="914400" rtl="0" algn="l">
              <a:spcBef>
                <a:spcPts val="0"/>
              </a:spcBef>
              <a:spcAft>
                <a:spcPts val="0"/>
              </a:spcAft>
              <a:buSzPct val="100000"/>
              <a:buChar char="○"/>
            </a:pPr>
            <a:r>
              <a:rPr lang="en-GB"/>
              <a:t>Time-series data is termed cyclical when there are trends with no set repetitions or seasonality.</a:t>
            </a:r>
            <a:endParaRPr/>
          </a:p>
          <a:p>
            <a:pPr indent="-334327" lvl="0" marL="457200" rtl="0" algn="l">
              <a:spcBef>
                <a:spcPts val="0"/>
              </a:spcBef>
              <a:spcAft>
                <a:spcPts val="0"/>
              </a:spcAft>
              <a:buSzPct val="100000"/>
              <a:buChar char="●"/>
            </a:pPr>
            <a:r>
              <a:rPr lang="en-GB"/>
              <a:t>Stationarity: </a:t>
            </a:r>
            <a:endParaRPr/>
          </a:p>
          <a:p>
            <a:pPr indent="-310832" lvl="1" marL="914400" rtl="0" algn="l">
              <a:spcBef>
                <a:spcPts val="0"/>
              </a:spcBef>
              <a:spcAft>
                <a:spcPts val="0"/>
              </a:spcAft>
              <a:buSzPct val="100000"/>
              <a:buChar char="○"/>
            </a:pPr>
            <a:r>
              <a:rPr lang="en-GB"/>
              <a:t>Time-series data is stationary when its statistical features do not change over time i.e. a constant mean and standard deviation. The covariance is independent of time.</a:t>
            </a:r>
            <a:endParaRPr/>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20"/>
              <a:t>Time-series components</a:t>
            </a:r>
            <a:endParaRPr sz="2420"/>
          </a:p>
        </p:txBody>
      </p:sp>
      <p:sp>
        <p:nvSpPr>
          <p:cNvPr id="125" name="Google Shape;12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26" name="Google Shape;126;p23"/>
          <p:cNvPicPr preferRelativeResize="0"/>
          <p:nvPr/>
        </p:nvPicPr>
        <p:blipFill>
          <a:blip r:embed="rId3">
            <a:alphaModFix/>
          </a:blip>
          <a:stretch>
            <a:fillRect/>
          </a:stretch>
        </p:blipFill>
        <p:spPr>
          <a:xfrm>
            <a:off x="1452775" y="1017725"/>
            <a:ext cx="6238439" cy="403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Data - Types</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b="1" lang="en-GB"/>
              <a:t>Univariate time series</a:t>
            </a:r>
            <a:endParaRPr b="1"/>
          </a:p>
          <a:p>
            <a:pPr indent="0" lvl="0" marL="457200" rtl="0" algn="l">
              <a:spcBef>
                <a:spcPts val="1200"/>
              </a:spcBef>
              <a:spcAft>
                <a:spcPts val="0"/>
              </a:spcAft>
              <a:buNone/>
            </a:pPr>
            <a:r>
              <a:rPr lang="en-GB"/>
              <a:t>Only the history of </a:t>
            </a:r>
            <a:r>
              <a:rPr b="1" lang="en-GB">
                <a:solidFill>
                  <a:schemeClr val="accent1"/>
                </a:solidFill>
              </a:rPr>
              <a:t>one variable is collected as input</a:t>
            </a:r>
            <a:r>
              <a:rPr lang="en-GB"/>
              <a:t> for the analysis. For example, only the temperature data collected over time from a sensor measuring the temperature of a room every second.</a:t>
            </a:r>
            <a:endParaRPr/>
          </a:p>
          <a:p>
            <a:pPr indent="-317182" lvl="0" marL="457200" rtl="0" algn="l">
              <a:spcBef>
                <a:spcPts val="1200"/>
              </a:spcBef>
              <a:spcAft>
                <a:spcPts val="0"/>
              </a:spcAft>
              <a:buSzPct val="100000"/>
              <a:buChar char="●"/>
            </a:pPr>
            <a:r>
              <a:rPr b="1" lang="en-GB"/>
              <a:t>Bivariate time series</a:t>
            </a:r>
            <a:endParaRPr b="1"/>
          </a:p>
          <a:p>
            <a:pPr indent="0" lvl="0" marL="457200" rtl="0" algn="l">
              <a:spcBef>
                <a:spcPts val="1200"/>
              </a:spcBef>
              <a:spcAft>
                <a:spcPts val="0"/>
              </a:spcAft>
              <a:buNone/>
            </a:pPr>
            <a:r>
              <a:rPr lang="en-GB"/>
              <a:t>This type of data involves</a:t>
            </a:r>
            <a:r>
              <a:rPr lang="en-GB">
                <a:solidFill>
                  <a:schemeClr val="accent1"/>
                </a:solidFill>
              </a:rPr>
              <a:t> </a:t>
            </a:r>
            <a:r>
              <a:rPr b="1" lang="en-GB">
                <a:solidFill>
                  <a:schemeClr val="accent1"/>
                </a:solidFill>
              </a:rPr>
              <a:t>two different variables</a:t>
            </a:r>
            <a:r>
              <a:rPr lang="en-GB"/>
              <a:t>. The analysis of this type of data deals with causes and relationships and the analysis is done to find out the relationship among the two variables.Example of bivariate data can be temperature and ice cream sales in summer season.</a:t>
            </a:r>
            <a:endParaRPr/>
          </a:p>
          <a:p>
            <a:pPr indent="-317182" lvl="0" marL="457200" rtl="0" algn="l">
              <a:spcBef>
                <a:spcPts val="1200"/>
              </a:spcBef>
              <a:spcAft>
                <a:spcPts val="0"/>
              </a:spcAft>
              <a:buSzPct val="100000"/>
              <a:buChar char="●"/>
            </a:pPr>
            <a:r>
              <a:rPr b="1" lang="en-GB"/>
              <a:t>Multivariate time series</a:t>
            </a:r>
            <a:endParaRPr b="1"/>
          </a:p>
          <a:p>
            <a:pPr indent="0" lvl="0" marL="457200" rtl="0" algn="l">
              <a:spcBef>
                <a:spcPts val="1200"/>
              </a:spcBef>
              <a:spcAft>
                <a:spcPts val="1200"/>
              </a:spcAft>
              <a:buNone/>
            </a:pPr>
            <a:r>
              <a:rPr lang="en-GB"/>
              <a:t>The history of </a:t>
            </a:r>
            <a:r>
              <a:rPr b="1" lang="en-GB">
                <a:solidFill>
                  <a:schemeClr val="accent1"/>
                </a:solidFill>
              </a:rPr>
              <a:t>multiple variables is collected as input</a:t>
            </a:r>
            <a:r>
              <a:rPr lang="en-GB"/>
              <a:t> for the analysis. For example, in a tri-axial accelerometer, three accelerations are measured over time, one for each axis (x,y,z).</a:t>
            </a:r>
            <a:endParaRPr/>
          </a:p>
        </p:txBody>
      </p:sp>
      <p:sp>
        <p:nvSpPr>
          <p:cNvPr id="133" name="Google Shape;13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Available Methods</a:t>
            </a:r>
            <a:r>
              <a:rPr lang="en-GB"/>
              <a:t> for TSA &amp; Forecasting</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Traditional Method such as using ARIMA, SARIMA Model and so on</a:t>
            </a:r>
            <a:endParaRPr/>
          </a:p>
          <a:p>
            <a:pPr indent="-342900" lvl="0" marL="457200" rtl="0" algn="l">
              <a:spcBef>
                <a:spcPts val="0"/>
              </a:spcBef>
              <a:spcAft>
                <a:spcPts val="0"/>
              </a:spcAft>
              <a:buSzPts val="1800"/>
              <a:buChar char="❖"/>
            </a:pPr>
            <a:r>
              <a:rPr lang="en-GB"/>
              <a:t>Machine Learning Method such as Regression, Random Forest, XGBoost and so on.</a:t>
            </a:r>
            <a:endParaRPr/>
          </a:p>
          <a:p>
            <a:pPr indent="-342900" lvl="0" marL="457200" rtl="0" algn="l">
              <a:spcBef>
                <a:spcPts val="0"/>
              </a:spcBef>
              <a:spcAft>
                <a:spcPts val="0"/>
              </a:spcAft>
              <a:buSzPts val="1800"/>
              <a:buChar char="❖"/>
            </a:pPr>
            <a:r>
              <a:rPr lang="en-GB"/>
              <a:t>Deep learning approach:</a:t>
            </a:r>
            <a:endParaRPr/>
          </a:p>
          <a:p>
            <a:pPr indent="-330200" lvl="1" marL="914400" rtl="0" algn="l">
              <a:spcBef>
                <a:spcPts val="0"/>
              </a:spcBef>
              <a:spcAft>
                <a:spcPts val="0"/>
              </a:spcAft>
              <a:buSzPts val="1600"/>
              <a:buChar char="➢"/>
            </a:pPr>
            <a:r>
              <a:rPr lang="en-GB" sz="1600"/>
              <a:t>Multilayer Perceptron (MLPs)</a:t>
            </a:r>
            <a:endParaRPr sz="1600"/>
          </a:p>
          <a:p>
            <a:pPr indent="-330200" lvl="1" marL="914400" rtl="0" algn="l">
              <a:spcBef>
                <a:spcPts val="0"/>
              </a:spcBef>
              <a:spcAft>
                <a:spcPts val="0"/>
              </a:spcAft>
              <a:buSzPts val="1600"/>
              <a:buChar char="➢"/>
            </a:pPr>
            <a:r>
              <a:rPr lang="en-GB" sz="1600"/>
              <a:t>Convolutional Neural Network (CNN)</a:t>
            </a:r>
            <a:endParaRPr sz="1600"/>
          </a:p>
          <a:p>
            <a:pPr indent="-330200" lvl="1" marL="914400" rtl="0" algn="l">
              <a:spcBef>
                <a:spcPts val="0"/>
              </a:spcBef>
              <a:spcAft>
                <a:spcPts val="0"/>
              </a:spcAft>
              <a:buClr>
                <a:schemeClr val="accent1"/>
              </a:buClr>
              <a:buSzPts val="1600"/>
              <a:buChar char="➢"/>
            </a:pPr>
            <a:r>
              <a:rPr b="1" lang="en-GB" sz="1600">
                <a:solidFill>
                  <a:schemeClr val="accent1"/>
                </a:solidFill>
              </a:rPr>
              <a:t>Recurrent Neural Network (RNN) - using LSTM</a:t>
            </a:r>
            <a:endParaRPr b="1" sz="1600">
              <a:solidFill>
                <a:schemeClr val="accent1"/>
              </a:solidFill>
            </a:endParaRPr>
          </a:p>
          <a:p>
            <a:pPr indent="-330200" lvl="1" marL="914400" rtl="0" algn="l">
              <a:spcBef>
                <a:spcPts val="0"/>
              </a:spcBef>
              <a:spcAft>
                <a:spcPts val="0"/>
              </a:spcAft>
              <a:buSzPts val="1600"/>
              <a:buChar char="➢"/>
            </a:pPr>
            <a:r>
              <a:rPr lang="en-GB" sz="1600"/>
              <a:t>Hybrid (combination of other types of model algorithm)</a:t>
            </a:r>
            <a:endParaRPr sz="1600"/>
          </a:p>
        </p:txBody>
      </p:sp>
      <p:sp>
        <p:nvSpPr>
          <p:cNvPr id="140" name="Google Shape;14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41" name="Google Shape;141;p25"/>
          <p:cNvSpPr/>
          <p:nvPr/>
        </p:nvSpPr>
        <p:spPr>
          <a:xfrm>
            <a:off x="878275" y="3006400"/>
            <a:ext cx="5535000" cy="345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200"/>
                                        <p:tgtEl>
                                          <p:spTgt spid="1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a:t>
            </a:r>
            <a:r>
              <a:rPr lang="en-GB"/>
              <a:t>Traditional TSA and Forecasting - Process Flow</a:t>
            </a:r>
            <a:endParaRPr/>
          </a:p>
        </p:txBody>
      </p:sp>
      <p:sp>
        <p:nvSpPr>
          <p:cNvPr id="147" name="Google Shape;14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pSp>
        <p:nvGrpSpPr>
          <p:cNvPr id="148" name="Google Shape;148;p26"/>
          <p:cNvGrpSpPr/>
          <p:nvPr/>
        </p:nvGrpSpPr>
        <p:grpSpPr>
          <a:xfrm>
            <a:off x="308838" y="1242975"/>
            <a:ext cx="3558375" cy="924600"/>
            <a:chOff x="308838" y="1242975"/>
            <a:chExt cx="3558375" cy="924600"/>
          </a:xfrm>
        </p:grpSpPr>
        <p:cxnSp>
          <p:nvCxnSpPr>
            <p:cNvPr id="149" name="Google Shape;149;p26"/>
            <p:cNvCxnSpPr/>
            <p:nvPr/>
          </p:nvCxnSpPr>
          <p:spPr>
            <a:xfrm rot="10800000">
              <a:off x="2642013" y="1654113"/>
              <a:ext cx="1225200" cy="0"/>
            </a:xfrm>
            <a:prstGeom prst="straightConnector1">
              <a:avLst/>
            </a:prstGeom>
            <a:noFill/>
            <a:ln cap="flat" cmpd="sng" w="9525">
              <a:solidFill>
                <a:srgbClr val="249C90"/>
              </a:solidFill>
              <a:prstDash val="solid"/>
              <a:round/>
              <a:headEnd len="sm" w="sm" type="none"/>
              <a:tailEnd len="med" w="med" type="oval"/>
            </a:ln>
          </p:spPr>
        </p:cxnSp>
        <p:sp>
          <p:nvSpPr>
            <p:cNvPr id="150" name="Google Shape;150;p26"/>
            <p:cNvSpPr txBox="1"/>
            <p:nvPr/>
          </p:nvSpPr>
          <p:spPr>
            <a:xfrm>
              <a:off x="308838" y="1242975"/>
              <a:ext cx="21240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1200">
                  <a:latin typeface="Roboto"/>
                  <a:ea typeface="Roboto"/>
                  <a:cs typeface="Roboto"/>
                  <a:sym typeface="Roboto"/>
                </a:rPr>
                <a:t>Identifying components in the Dataset</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GB" sz="800">
                  <a:latin typeface="Roboto"/>
                  <a:ea typeface="Roboto"/>
                  <a:cs typeface="Roboto"/>
                  <a:sym typeface="Roboto"/>
                </a:rPr>
                <a:t>Understand and identify the case study.</a:t>
              </a:r>
              <a:endParaRPr b="1" sz="800">
                <a:latin typeface="Roboto"/>
                <a:ea typeface="Roboto"/>
                <a:cs typeface="Roboto"/>
                <a:sym typeface="Roboto"/>
              </a:endParaRPr>
            </a:p>
          </p:txBody>
        </p:sp>
      </p:grpSp>
      <p:grpSp>
        <p:nvGrpSpPr>
          <p:cNvPr id="151" name="Google Shape;151;p26"/>
          <p:cNvGrpSpPr/>
          <p:nvPr/>
        </p:nvGrpSpPr>
        <p:grpSpPr>
          <a:xfrm>
            <a:off x="308838" y="2646125"/>
            <a:ext cx="3263100" cy="924600"/>
            <a:chOff x="308838" y="2646125"/>
            <a:chExt cx="3263100" cy="924600"/>
          </a:xfrm>
        </p:grpSpPr>
        <p:cxnSp>
          <p:nvCxnSpPr>
            <p:cNvPr id="152" name="Google Shape;152;p26"/>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153" name="Google Shape;153;p26"/>
            <p:cNvSpPr txBox="1"/>
            <p:nvPr/>
          </p:nvSpPr>
          <p:spPr>
            <a:xfrm>
              <a:off x="308838" y="2646125"/>
              <a:ext cx="21240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1200">
                  <a:latin typeface="Roboto"/>
                  <a:ea typeface="Roboto"/>
                  <a:cs typeface="Roboto"/>
                  <a:sym typeface="Roboto"/>
                </a:rPr>
                <a:t>Check Stationarity of the Data</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GB" sz="800">
                  <a:latin typeface="Roboto"/>
                  <a:ea typeface="Roboto"/>
                  <a:cs typeface="Roboto"/>
                  <a:sym typeface="Roboto"/>
                </a:rPr>
                <a:t>In traditional method, we need to check the stationarity of the data</a:t>
              </a:r>
              <a:endParaRPr b="1" sz="800">
                <a:latin typeface="Roboto"/>
                <a:ea typeface="Roboto"/>
                <a:cs typeface="Roboto"/>
                <a:sym typeface="Roboto"/>
              </a:endParaRPr>
            </a:p>
          </p:txBody>
        </p:sp>
      </p:grpSp>
      <p:grpSp>
        <p:nvGrpSpPr>
          <p:cNvPr id="154" name="Google Shape;154;p26"/>
          <p:cNvGrpSpPr/>
          <p:nvPr/>
        </p:nvGrpSpPr>
        <p:grpSpPr>
          <a:xfrm>
            <a:off x="4657738" y="3391700"/>
            <a:ext cx="4162750" cy="924600"/>
            <a:chOff x="4657738" y="3391700"/>
            <a:chExt cx="4162750" cy="924600"/>
          </a:xfrm>
        </p:grpSpPr>
        <p:cxnSp>
          <p:nvCxnSpPr>
            <p:cNvPr id="155" name="Google Shape;155;p26"/>
            <p:cNvCxnSpPr/>
            <p:nvPr/>
          </p:nvCxnSpPr>
          <p:spPr>
            <a:xfrm>
              <a:off x="4657738" y="3854000"/>
              <a:ext cx="1838700" cy="0"/>
            </a:xfrm>
            <a:prstGeom prst="straightConnector1">
              <a:avLst/>
            </a:prstGeom>
            <a:noFill/>
            <a:ln cap="flat" cmpd="sng" w="9525">
              <a:solidFill>
                <a:srgbClr val="1D7E74"/>
              </a:solidFill>
              <a:prstDash val="solid"/>
              <a:round/>
              <a:headEnd len="sm" w="sm" type="none"/>
              <a:tailEnd len="med" w="med" type="oval"/>
            </a:ln>
          </p:spPr>
        </p:cxnSp>
        <p:sp>
          <p:nvSpPr>
            <p:cNvPr id="156" name="Google Shape;156;p26"/>
            <p:cNvSpPr txBox="1"/>
            <p:nvPr/>
          </p:nvSpPr>
          <p:spPr>
            <a:xfrm>
              <a:off x="6696488" y="3391700"/>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latin typeface="Roboto"/>
                  <a:ea typeface="Roboto"/>
                  <a:cs typeface="Roboto"/>
                  <a:sym typeface="Roboto"/>
                </a:rPr>
                <a:t>Convert non-stationary data to stationary</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grpSp>
        <p:nvGrpSpPr>
          <p:cNvPr id="157" name="Google Shape;157;p26"/>
          <p:cNvGrpSpPr/>
          <p:nvPr/>
        </p:nvGrpSpPr>
        <p:grpSpPr>
          <a:xfrm>
            <a:off x="5209838" y="1242975"/>
            <a:ext cx="3610650" cy="924600"/>
            <a:chOff x="5209838" y="1242975"/>
            <a:chExt cx="3610650" cy="924600"/>
          </a:xfrm>
        </p:grpSpPr>
        <p:sp>
          <p:nvSpPr>
            <p:cNvPr id="158" name="Google Shape;158;p26"/>
            <p:cNvSpPr txBox="1"/>
            <p:nvPr/>
          </p:nvSpPr>
          <p:spPr>
            <a:xfrm>
              <a:off x="6696488" y="124297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latin typeface="Roboto"/>
                  <a:ea typeface="Roboto"/>
                  <a:cs typeface="Roboto"/>
                  <a:sym typeface="Roboto"/>
                </a:rPr>
                <a:t>Forecasting ARIMA Model</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cxnSp>
          <p:nvCxnSpPr>
            <p:cNvPr id="159" name="Google Shape;159;p26"/>
            <p:cNvCxnSpPr/>
            <p:nvPr/>
          </p:nvCxnSpPr>
          <p:spPr>
            <a:xfrm>
              <a:off x="5209838" y="1654113"/>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160" name="Google Shape;160;p26"/>
          <p:cNvGrpSpPr/>
          <p:nvPr/>
        </p:nvGrpSpPr>
        <p:grpSpPr>
          <a:xfrm>
            <a:off x="5610288" y="2313350"/>
            <a:ext cx="3210200" cy="924600"/>
            <a:chOff x="5610288" y="2313350"/>
            <a:chExt cx="3210200" cy="924600"/>
          </a:xfrm>
        </p:grpSpPr>
        <p:cxnSp>
          <p:nvCxnSpPr>
            <p:cNvPr id="161" name="Google Shape;161;p26"/>
            <p:cNvCxnSpPr/>
            <p:nvPr/>
          </p:nvCxnSpPr>
          <p:spPr>
            <a:xfrm>
              <a:off x="5610288" y="2775650"/>
              <a:ext cx="886200" cy="0"/>
            </a:xfrm>
            <a:prstGeom prst="straightConnector1">
              <a:avLst/>
            </a:prstGeom>
            <a:noFill/>
            <a:ln cap="flat" cmpd="sng" w="9525">
              <a:solidFill>
                <a:srgbClr val="1B786E"/>
              </a:solidFill>
              <a:prstDash val="solid"/>
              <a:round/>
              <a:headEnd len="sm" w="sm" type="none"/>
              <a:tailEnd len="med" w="med" type="oval"/>
            </a:ln>
          </p:spPr>
        </p:cxnSp>
        <p:sp>
          <p:nvSpPr>
            <p:cNvPr id="162" name="Google Shape;162;p26"/>
            <p:cNvSpPr txBox="1"/>
            <p:nvPr/>
          </p:nvSpPr>
          <p:spPr>
            <a:xfrm>
              <a:off x="6696488" y="2313350"/>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latin typeface="Roboto"/>
                  <a:ea typeface="Roboto"/>
                  <a:cs typeface="Roboto"/>
                  <a:sym typeface="Roboto"/>
                </a:rPr>
                <a:t>Pre-work for AR/MA</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grpSp>
        <p:nvGrpSpPr>
          <p:cNvPr id="163" name="Google Shape;163;p26"/>
          <p:cNvGrpSpPr/>
          <p:nvPr/>
        </p:nvGrpSpPr>
        <p:grpSpPr>
          <a:xfrm>
            <a:off x="2601236" y="654951"/>
            <a:ext cx="3922200" cy="3915924"/>
            <a:chOff x="2610905" y="610653"/>
            <a:chExt cx="3922200" cy="3922200"/>
          </a:xfrm>
        </p:grpSpPr>
        <p:sp>
          <p:nvSpPr>
            <p:cNvPr id="164" name="Google Shape;164;p26"/>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80" name="Google Shape;180;p26"/>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181" name="Google Shape;181;p26"/>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182" name="Google Shape;182;p26"/>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183" name="Google Shape;183;p26"/>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Machine Learning for TSA</a:t>
            </a:r>
            <a:endParaRPr/>
          </a:p>
        </p:txBody>
      </p:sp>
      <p:sp>
        <p:nvSpPr>
          <p:cNvPr id="189" name="Google Shape;18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0" name="Google Shape;19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Use Deep Learning for Time Series Forecasting?</a:t>
            </a:r>
            <a:endParaRPr/>
          </a:p>
        </p:txBody>
      </p:sp>
      <p:sp>
        <p:nvSpPr>
          <p:cNvPr id="196" name="Google Shape;19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One of the main reason why Deep Learning has become popular for Time Series forecasting is due to its </a:t>
            </a:r>
            <a:r>
              <a:rPr b="1" lang="en-GB"/>
              <a:t>ability to learn arbitrary complex mapping</a:t>
            </a:r>
            <a:r>
              <a:rPr lang="en-GB"/>
              <a:t> from inputs to outputs.</a:t>
            </a:r>
            <a:endParaRPr/>
          </a:p>
          <a:p>
            <a:pPr indent="-342900" lvl="0" marL="457200" rtl="0" algn="l">
              <a:spcBef>
                <a:spcPts val="0"/>
              </a:spcBef>
              <a:spcAft>
                <a:spcPts val="0"/>
              </a:spcAft>
              <a:buSzPts val="1800"/>
              <a:buChar char="●"/>
            </a:pPr>
            <a:r>
              <a:rPr lang="en-GB"/>
              <a:t>Traditional method of Time Series forecasting (ARIMA etc), require stationary and linear input.</a:t>
            </a:r>
            <a:endParaRPr/>
          </a:p>
          <a:p>
            <a:pPr indent="-342900" lvl="0" marL="457200" rtl="0" algn="l">
              <a:spcBef>
                <a:spcPts val="0"/>
              </a:spcBef>
              <a:spcAft>
                <a:spcPts val="0"/>
              </a:spcAft>
              <a:buSzPts val="1800"/>
              <a:buChar char="●"/>
            </a:pPr>
            <a:r>
              <a:rPr lang="en-GB"/>
              <a:t>Deep learning approach does not require stationary input (although you can implement one). The data undergo EDA, then transform to 3-Dimensional array and straightway feed to the model for training.</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197" name="Google Shape;19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aphicFrame>
        <p:nvGraphicFramePr>
          <p:cNvPr id="202" name="Google Shape;202;p29"/>
          <p:cNvGraphicFramePr/>
          <p:nvPr/>
        </p:nvGraphicFramePr>
        <p:xfrm>
          <a:off x="295250" y="407200"/>
          <a:ext cx="3000000" cy="3000000"/>
        </p:xfrm>
        <a:graphic>
          <a:graphicData uri="http://schemas.openxmlformats.org/drawingml/2006/table">
            <a:tbl>
              <a:tblPr>
                <a:noFill/>
                <a:tableStyleId>{8BC518BC-F570-42AD-8719-862B921C68AA}</a:tableStyleId>
              </a:tblPr>
              <a:tblGrid>
                <a:gridCol w="2072575"/>
                <a:gridCol w="3043675"/>
                <a:gridCol w="3443700"/>
              </a:tblGrid>
              <a:tr h="383425">
                <a:tc>
                  <a:txBody>
                    <a:bodyPr/>
                    <a:lstStyle/>
                    <a:p>
                      <a:pPr indent="0" lvl="0" marL="0" rtl="0" algn="l">
                        <a:spcBef>
                          <a:spcPts val="0"/>
                        </a:spcBef>
                        <a:spcAft>
                          <a:spcPts val="0"/>
                        </a:spcAft>
                        <a:buNone/>
                      </a:pPr>
                      <a:r>
                        <a:rPr b="1" lang="en-GB"/>
                        <a:t>Approach</a:t>
                      </a:r>
                      <a:endParaRPr b="1"/>
                    </a:p>
                  </a:txBody>
                  <a:tcPr marT="91425" marB="91425" marR="91425" marL="91425"/>
                </a:tc>
                <a:tc>
                  <a:txBody>
                    <a:bodyPr/>
                    <a:lstStyle/>
                    <a:p>
                      <a:pPr indent="0" lvl="0" marL="0" rtl="0" algn="l">
                        <a:spcBef>
                          <a:spcPts val="0"/>
                        </a:spcBef>
                        <a:spcAft>
                          <a:spcPts val="0"/>
                        </a:spcAft>
                        <a:buNone/>
                      </a:pPr>
                      <a:r>
                        <a:rPr b="1" lang="en-GB"/>
                        <a:t>Advantages</a:t>
                      </a:r>
                      <a:endParaRPr b="1"/>
                    </a:p>
                  </a:txBody>
                  <a:tcPr marT="91425" marB="91425" marR="91425" marL="91425"/>
                </a:tc>
                <a:tc>
                  <a:txBody>
                    <a:bodyPr/>
                    <a:lstStyle/>
                    <a:p>
                      <a:pPr indent="0" lvl="0" marL="0" rtl="0" algn="l">
                        <a:spcBef>
                          <a:spcPts val="0"/>
                        </a:spcBef>
                        <a:spcAft>
                          <a:spcPts val="0"/>
                        </a:spcAft>
                        <a:buNone/>
                      </a:pPr>
                      <a:r>
                        <a:rPr b="1" lang="en-GB"/>
                        <a:t>Disadvantages</a:t>
                      </a:r>
                      <a:endParaRPr b="1"/>
                    </a:p>
                  </a:txBody>
                  <a:tcPr marT="91425" marB="91425" marR="91425" marL="91425"/>
                </a:tc>
              </a:tr>
              <a:tr h="1574425">
                <a:tc>
                  <a:txBody>
                    <a:bodyPr/>
                    <a:lstStyle/>
                    <a:p>
                      <a:pPr indent="0" lvl="0" marL="0" rtl="0" algn="l">
                        <a:spcBef>
                          <a:spcPts val="0"/>
                        </a:spcBef>
                        <a:spcAft>
                          <a:spcPts val="0"/>
                        </a:spcAft>
                        <a:buNone/>
                      </a:pPr>
                      <a:r>
                        <a:rPr lang="en-GB"/>
                        <a:t>Traditional &amp; ML Method</a:t>
                      </a:r>
                      <a:endParaRPr/>
                    </a:p>
                  </a:txBody>
                  <a:tcPr marT="91425" marB="91425" marR="91425" marL="91425"/>
                </a:tc>
                <a:tc>
                  <a:txBody>
                    <a:bodyPr/>
                    <a:lstStyle/>
                    <a:p>
                      <a:pPr indent="-317500" lvl="0" marL="457200" rtl="0" algn="l">
                        <a:spcBef>
                          <a:spcPts val="0"/>
                        </a:spcBef>
                        <a:spcAft>
                          <a:spcPts val="0"/>
                        </a:spcAft>
                        <a:buSzPts val="1400"/>
                        <a:buChar char="●"/>
                      </a:pPr>
                      <a:r>
                        <a:rPr lang="en-GB"/>
                        <a:t>Widely used and well understood</a:t>
                      </a:r>
                      <a:endParaRPr/>
                    </a:p>
                    <a:p>
                      <a:pPr indent="-317500" lvl="0" marL="457200" rtl="0" algn="l">
                        <a:spcBef>
                          <a:spcPts val="0"/>
                        </a:spcBef>
                        <a:spcAft>
                          <a:spcPts val="0"/>
                        </a:spcAft>
                        <a:buSzPts val="1400"/>
                        <a:buChar char="●"/>
                      </a:pPr>
                      <a:r>
                        <a:rPr lang="en-GB"/>
                        <a:t>Do not require very large data</a:t>
                      </a:r>
                      <a:endParaRPr/>
                    </a:p>
                    <a:p>
                      <a:pPr indent="-317500" lvl="0" marL="457200" rtl="0" algn="l">
                        <a:spcBef>
                          <a:spcPts val="0"/>
                        </a:spcBef>
                        <a:spcAft>
                          <a:spcPts val="0"/>
                        </a:spcAft>
                        <a:buSzPts val="1400"/>
                        <a:buChar char="●"/>
                      </a:pPr>
                      <a:r>
                        <a:rPr lang="en-GB"/>
                        <a:t>Not computationally expensive</a:t>
                      </a:r>
                      <a:endParaRPr/>
                    </a:p>
                    <a:p>
                      <a:pPr indent="0" lvl="0" marL="457200" rtl="0" algn="l">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SzPts val="1400"/>
                        <a:buChar char="●"/>
                      </a:pPr>
                      <a:r>
                        <a:rPr lang="en-GB"/>
                        <a:t>Require linear and stationary input data</a:t>
                      </a:r>
                      <a:endParaRPr/>
                    </a:p>
                    <a:p>
                      <a:pPr indent="-317500" lvl="0" marL="457200" rtl="0" algn="l">
                        <a:spcBef>
                          <a:spcPts val="0"/>
                        </a:spcBef>
                        <a:spcAft>
                          <a:spcPts val="0"/>
                        </a:spcAft>
                        <a:buSzPts val="1400"/>
                        <a:buChar char="●"/>
                      </a:pPr>
                      <a:r>
                        <a:rPr lang="en-GB"/>
                        <a:t>Focus on fixed temporal dependence</a:t>
                      </a:r>
                      <a:endParaRPr/>
                    </a:p>
                    <a:p>
                      <a:pPr indent="-317500" lvl="0" marL="457200" rtl="0" algn="l">
                        <a:spcBef>
                          <a:spcPts val="0"/>
                        </a:spcBef>
                        <a:spcAft>
                          <a:spcPts val="0"/>
                        </a:spcAft>
                        <a:buSzPts val="1400"/>
                        <a:buChar char="●"/>
                      </a:pPr>
                      <a:r>
                        <a:rPr lang="en-GB"/>
                        <a:t>Focus on univariate data</a:t>
                      </a:r>
                      <a:endParaRPr/>
                    </a:p>
                    <a:p>
                      <a:pPr indent="-317500" lvl="0" marL="457200" rtl="0" algn="l">
                        <a:spcBef>
                          <a:spcPts val="0"/>
                        </a:spcBef>
                        <a:spcAft>
                          <a:spcPts val="0"/>
                        </a:spcAft>
                        <a:buSzPts val="1400"/>
                        <a:buChar char="●"/>
                      </a:pPr>
                      <a:r>
                        <a:rPr lang="en-GB"/>
                        <a:t>Focus on one-step forecasts</a:t>
                      </a:r>
                      <a:endParaRPr/>
                    </a:p>
                  </a:txBody>
                  <a:tcPr marT="91425" marB="91425" marR="91425" marL="91425"/>
                </a:tc>
              </a:tr>
              <a:tr h="2263250">
                <a:tc>
                  <a:txBody>
                    <a:bodyPr/>
                    <a:lstStyle/>
                    <a:p>
                      <a:pPr indent="0" lvl="0" marL="0" rtl="0" algn="l">
                        <a:spcBef>
                          <a:spcPts val="0"/>
                        </a:spcBef>
                        <a:spcAft>
                          <a:spcPts val="0"/>
                        </a:spcAft>
                        <a:buNone/>
                      </a:pPr>
                      <a:r>
                        <a:rPr lang="en-GB"/>
                        <a:t>Deep Learning Method</a:t>
                      </a:r>
                      <a:endParaRPr/>
                    </a:p>
                  </a:txBody>
                  <a:tcPr marT="91425" marB="91425" marR="91425" marL="91425"/>
                </a:tc>
                <a:tc>
                  <a:txBody>
                    <a:bodyPr/>
                    <a:lstStyle/>
                    <a:p>
                      <a:pPr indent="-317500" lvl="0" marL="457200" rtl="0" algn="l">
                        <a:spcBef>
                          <a:spcPts val="0"/>
                        </a:spcBef>
                        <a:spcAft>
                          <a:spcPts val="0"/>
                        </a:spcAft>
                        <a:buSzPts val="1400"/>
                        <a:buChar char="●"/>
                      </a:pPr>
                      <a:r>
                        <a:rPr lang="en-GB"/>
                        <a:t>Doesn’t require scaled or stationary time series as input</a:t>
                      </a:r>
                      <a:endParaRPr/>
                    </a:p>
                    <a:p>
                      <a:pPr indent="-317500" lvl="0" marL="457200" rtl="0" algn="l">
                        <a:spcBef>
                          <a:spcPts val="0"/>
                        </a:spcBef>
                        <a:spcAft>
                          <a:spcPts val="0"/>
                        </a:spcAft>
                        <a:buSzPts val="1400"/>
                        <a:buChar char="●"/>
                      </a:pPr>
                      <a:r>
                        <a:rPr lang="en-GB"/>
                        <a:t>ability to learn arbitrary mapping functions</a:t>
                      </a:r>
                      <a:endParaRPr/>
                    </a:p>
                    <a:p>
                      <a:pPr indent="-317500" lvl="0" marL="457200" rtl="0" algn="l">
                        <a:spcBef>
                          <a:spcPts val="0"/>
                        </a:spcBef>
                        <a:spcAft>
                          <a:spcPts val="0"/>
                        </a:spcAft>
                        <a:buSzPts val="1400"/>
                        <a:buChar char="●"/>
                      </a:pPr>
                      <a:r>
                        <a:rPr lang="en-GB"/>
                        <a:t>support multivariate inputs</a:t>
                      </a:r>
                      <a:endParaRPr/>
                    </a:p>
                    <a:p>
                      <a:pPr indent="-317500" lvl="0" marL="457200" rtl="0" algn="l">
                        <a:spcBef>
                          <a:spcPts val="0"/>
                        </a:spcBef>
                        <a:spcAft>
                          <a:spcPts val="0"/>
                        </a:spcAft>
                        <a:buSzPts val="1400"/>
                        <a:buChar char="●"/>
                      </a:pPr>
                      <a:r>
                        <a:rPr lang="en-GB"/>
                        <a:t>support multi-step outputs</a:t>
                      </a:r>
                      <a:endParaRPr/>
                    </a:p>
                  </a:txBody>
                  <a:tcPr marT="91425" marB="91425" marR="91425" marL="91425"/>
                </a:tc>
                <a:tc>
                  <a:txBody>
                    <a:bodyPr/>
                    <a:lstStyle/>
                    <a:p>
                      <a:pPr indent="-317500" lvl="0" marL="457200" rtl="0" algn="l">
                        <a:spcBef>
                          <a:spcPts val="0"/>
                        </a:spcBef>
                        <a:spcAft>
                          <a:spcPts val="0"/>
                        </a:spcAft>
                        <a:buSzPts val="1400"/>
                        <a:buChar char="●"/>
                      </a:pPr>
                      <a:r>
                        <a:rPr lang="en-GB"/>
                        <a:t>Computational Expensive</a:t>
                      </a:r>
                      <a:endParaRPr/>
                    </a:p>
                    <a:p>
                      <a:pPr indent="-317500" lvl="0" marL="457200" rtl="0" algn="l">
                        <a:spcBef>
                          <a:spcPts val="0"/>
                        </a:spcBef>
                        <a:spcAft>
                          <a:spcPts val="0"/>
                        </a:spcAft>
                        <a:buSzPts val="1400"/>
                        <a:buChar char="●"/>
                      </a:pPr>
                      <a:r>
                        <a:rPr lang="en-GB"/>
                        <a:t>Require big data</a:t>
                      </a:r>
                      <a:endParaRPr/>
                    </a:p>
                  </a:txBody>
                  <a:tcPr marT="91425" marB="91425" marR="91425" marL="91425"/>
                </a:tc>
              </a:tr>
            </a:tbl>
          </a:graphicData>
        </a:graphic>
      </p:graphicFrame>
      <p:sp>
        <p:nvSpPr>
          <p:cNvPr id="203" name="Google Shape;20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Important Key T</a:t>
            </a:r>
            <a:r>
              <a:rPr lang="en-GB"/>
              <a:t>akeaways…</a:t>
            </a:r>
            <a:endParaRPr/>
          </a:p>
        </p:txBody>
      </p:sp>
      <p:sp>
        <p:nvSpPr>
          <p:cNvPr id="209" name="Google Shape;20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t>There are many methods can be applied in TSA which include:-</a:t>
            </a:r>
            <a:endParaRPr sz="1200"/>
          </a:p>
          <a:p>
            <a:pPr indent="-304800" lvl="1" marL="914400" rtl="0" algn="l">
              <a:spcBef>
                <a:spcPts val="0"/>
              </a:spcBef>
              <a:spcAft>
                <a:spcPts val="0"/>
              </a:spcAft>
              <a:buSzPts val="1200"/>
              <a:buChar char="○"/>
            </a:pPr>
            <a:r>
              <a:rPr lang="en-GB" sz="1200"/>
              <a:t>Traditional Method</a:t>
            </a:r>
            <a:endParaRPr sz="1200"/>
          </a:p>
          <a:p>
            <a:pPr indent="-304800" lvl="1" marL="914400" rtl="0" algn="l">
              <a:spcBef>
                <a:spcPts val="0"/>
              </a:spcBef>
              <a:spcAft>
                <a:spcPts val="0"/>
              </a:spcAft>
              <a:buSzPts val="1200"/>
              <a:buChar char="○"/>
            </a:pPr>
            <a:r>
              <a:rPr lang="en-GB" sz="1200"/>
              <a:t>ML Method</a:t>
            </a:r>
            <a:endParaRPr sz="1200"/>
          </a:p>
          <a:p>
            <a:pPr indent="-304800" lvl="1" marL="914400" rtl="0" algn="l">
              <a:spcBef>
                <a:spcPts val="0"/>
              </a:spcBef>
              <a:spcAft>
                <a:spcPts val="0"/>
              </a:spcAft>
              <a:buSzPts val="1200"/>
              <a:buChar char="○"/>
            </a:pPr>
            <a:r>
              <a:rPr lang="en-GB" sz="1200"/>
              <a:t>Deep Learning Method</a:t>
            </a:r>
            <a:endParaRPr sz="1200"/>
          </a:p>
          <a:p>
            <a:pPr indent="-304800" lvl="0" marL="457200" rtl="0" algn="l">
              <a:spcBef>
                <a:spcPts val="0"/>
              </a:spcBef>
              <a:spcAft>
                <a:spcPts val="0"/>
              </a:spcAft>
              <a:buSzPts val="1200"/>
              <a:buChar char="●"/>
            </a:pPr>
            <a:r>
              <a:rPr lang="en-GB" sz="1200"/>
              <a:t>Deep Learning has been emerging lately to solve time series analysis as it has ability to learn arbitrary complex mapping from inputs to outputs, support multivariate time series analysis and doesn’t require to convert data to stationary input</a:t>
            </a:r>
            <a:endParaRPr sz="1200"/>
          </a:p>
        </p:txBody>
      </p:sp>
      <p:sp>
        <p:nvSpPr>
          <p:cNvPr id="210" name="Google Shape;21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Part II</a:t>
            </a:r>
            <a:endParaRPr/>
          </a:p>
          <a:p>
            <a:pPr indent="0" lvl="0" marL="0" rtl="0" algn="ctr">
              <a:spcBef>
                <a:spcPts val="0"/>
              </a:spcBef>
              <a:spcAft>
                <a:spcPts val="0"/>
              </a:spcAft>
              <a:buNone/>
            </a:pPr>
            <a:r>
              <a:rPr lang="en-GB"/>
              <a:t>The </a:t>
            </a:r>
            <a:r>
              <a:rPr lang="en-GB"/>
              <a:t>Fundamental</a:t>
            </a:r>
            <a:r>
              <a:rPr lang="en-GB"/>
              <a:t> of</a:t>
            </a:r>
            <a:endParaRPr/>
          </a:p>
          <a:p>
            <a:pPr indent="0" lvl="0" marL="0" rtl="0" algn="ctr">
              <a:spcBef>
                <a:spcPts val="0"/>
              </a:spcBef>
              <a:spcAft>
                <a:spcPts val="0"/>
              </a:spcAft>
              <a:buNone/>
            </a:pPr>
            <a:r>
              <a:rPr lang="en-GB"/>
              <a:t>Deep Learning</a:t>
            </a:r>
            <a:endParaRPr/>
          </a:p>
        </p:txBody>
      </p:sp>
      <p:sp>
        <p:nvSpPr>
          <p:cNvPr id="216" name="Google Shape;21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10270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3980"/>
              <a:t>Part I</a:t>
            </a:r>
            <a:endParaRPr sz="3980"/>
          </a:p>
          <a:p>
            <a:pPr indent="0" lvl="0" marL="0" rtl="0" algn="ctr">
              <a:spcBef>
                <a:spcPts val="0"/>
              </a:spcBef>
              <a:spcAft>
                <a:spcPts val="0"/>
              </a:spcAft>
              <a:buSzPts val="990"/>
              <a:buNone/>
            </a:pPr>
            <a:r>
              <a:rPr lang="en-GB" sz="3980"/>
              <a:t>Introduction to Time Series Analysis</a:t>
            </a:r>
            <a:endParaRPr sz="398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Artificial Neural Network (ANN)</a:t>
            </a:r>
            <a:endParaRPr/>
          </a:p>
        </p:txBody>
      </p:sp>
      <p:sp>
        <p:nvSpPr>
          <p:cNvPr id="222" name="Google Shape;22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Artificial Neural Network (ANN) is built by imitating Human Biological Neural Network</a:t>
            </a:r>
            <a:endParaRPr sz="1600"/>
          </a:p>
          <a:p>
            <a:pPr indent="-330200" lvl="0" marL="457200" rtl="0" algn="l">
              <a:spcBef>
                <a:spcPts val="0"/>
              </a:spcBef>
              <a:spcAft>
                <a:spcPts val="0"/>
              </a:spcAft>
              <a:buSzPts val="1600"/>
              <a:buChar char="●"/>
            </a:pPr>
            <a:r>
              <a:rPr lang="en-GB" sz="1600"/>
              <a:t>Similarly in human brain that has neurons interconnected to one another, artificial neural networks also have neurons that are interconnected to one another in various layers of the networks. These neurons are known as nodes.</a:t>
            </a:r>
            <a:endParaRPr sz="1600"/>
          </a:p>
          <a:p>
            <a:pPr indent="-330200" lvl="0" marL="457200" rtl="0" algn="l">
              <a:spcBef>
                <a:spcPts val="0"/>
              </a:spcBef>
              <a:spcAft>
                <a:spcPts val="0"/>
              </a:spcAft>
              <a:buSzPts val="1600"/>
              <a:buChar char="●"/>
            </a:pPr>
            <a:r>
              <a:rPr lang="en-GB" sz="1600"/>
              <a:t>For learning to take place, the ANN need to be trained first. The training is performed using a defined set of rules, also known as the </a:t>
            </a:r>
            <a:r>
              <a:rPr b="1" lang="en-GB" sz="1600"/>
              <a:t>learning algorithm</a:t>
            </a:r>
            <a:r>
              <a:rPr lang="en-GB" sz="1600"/>
              <a:t>.</a:t>
            </a:r>
            <a:endParaRPr sz="1600"/>
          </a:p>
          <a:p>
            <a:pPr indent="-330200" lvl="0" marL="457200" rtl="0" algn="l">
              <a:spcBef>
                <a:spcPts val="0"/>
              </a:spcBef>
              <a:spcAft>
                <a:spcPts val="0"/>
              </a:spcAft>
              <a:buSzPts val="1600"/>
              <a:buChar char="●"/>
            </a:pPr>
            <a:r>
              <a:rPr lang="en-GB" sz="1600"/>
              <a:t>The </a:t>
            </a:r>
            <a:r>
              <a:rPr b="1" lang="en-GB" sz="1600"/>
              <a:t>neural network learns by adjusting its weights and bias</a:t>
            </a:r>
            <a:r>
              <a:rPr lang="en-GB" sz="1600"/>
              <a:t> (threshold) iteratively to yield the desired output. (this is called parameters). Initially, you have to </a:t>
            </a:r>
            <a:r>
              <a:rPr b="1" lang="en-GB" sz="1600"/>
              <a:t>set the hyperparameters before you train</a:t>
            </a:r>
            <a:r>
              <a:rPr lang="en-GB" sz="1600"/>
              <a:t> your neural network</a:t>
            </a:r>
            <a:endParaRPr sz="1600"/>
          </a:p>
        </p:txBody>
      </p:sp>
      <p:sp>
        <p:nvSpPr>
          <p:cNvPr id="223" name="Google Shape;22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Artificial Neural Network work?</a:t>
            </a:r>
            <a:endParaRPr/>
          </a:p>
        </p:txBody>
      </p:sp>
      <p:sp>
        <p:nvSpPr>
          <p:cNvPr id="229" name="Google Shape;22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30" name="Google Shape;230;p33"/>
          <p:cNvSpPr/>
          <p:nvPr/>
        </p:nvSpPr>
        <p:spPr>
          <a:xfrm>
            <a:off x="3806550" y="1551575"/>
            <a:ext cx="1238400" cy="666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33"/>
          <p:cNvGrpSpPr/>
          <p:nvPr/>
        </p:nvGrpSpPr>
        <p:grpSpPr>
          <a:xfrm>
            <a:off x="396500" y="1148488"/>
            <a:ext cx="6096000" cy="3514725"/>
            <a:chOff x="396500" y="1148488"/>
            <a:chExt cx="6096000" cy="3514725"/>
          </a:xfrm>
        </p:grpSpPr>
        <p:pic>
          <p:nvPicPr>
            <p:cNvPr id="232" name="Google Shape;232;p33"/>
            <p:cNvPicPr preferRelativeResize="0"/>
            <p:nvPr/>
          </p:nvPicPr>
          <p:blipFill>
            <a:blip r:embed="rId3">
              <a:alphaModFix/>
            </a:blip>
            <a:stretch>
              <a:fillRect/>
            </a:stretch>
          </p:blipFill>
          <p:spPr>
            <a:xfrm>
              <a:off x="396500" y="1148488"/>
              <a:ext cx="6096000" cy="3514725"/>
            </a:xfrm>
            <a:prstGeom prst="rect">
              <a:avLst/>
            </a:prstGeom>
            <a:noFill/>
            <a:ln>
              <a:noFill/>
            </a:ln>
          </p:spPr>
        </p:pic>
        <p:sp>
          <p:nvSpPr>
            <p:cNvPr id="233" name="Google Shape;233;p33"/>
            <p:cNvSpPr/>
            <p:nvPr/>
          </p:nvSpPr>
          <p:spPr>
            <a:xfrm>
              <a:off x="5420200" y="1179200"/>
              <a:ext cx="1013700" cy="66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33"/>
          <p:cNvSpPr/>
          <p:nvPr/>
        </p:nvSpPr>
        <p:spPr>
          <a:xfrm>
            <a:off x="3734150" y="1530900"/>
            <a:ext cx="1355100" cy="687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txBox="1"/>
          <p:nvPr/>
        </p:nvSpPr>
        <p:spPr>
          <a:xfrm>
            <a:off x="3827300" y="976800"/>
            <a:ext cx="1168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The Activation function</a:t>
            </a:r>
            <a:endParaRPr sz="1200"/>
          </a:p>
        </p:txBody>
      </p:sp>
      <p:sp>
        <p:nvSpPr>
          <p:cNvPr id="236" name="Google Shape;236;p33"/>
          <p:cNvSpPr txBox="1"/>
          <p:nvPr/>
        </p:nvSpPr>
        <p:spPr>
          <a:xfrm>
            <a:off x="6237375" y="1148500"/>
            <a:ext cx="2595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The activation function refers to the set of transfer functions used to achieve the desired output.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The Activation function is the one that allow if the output should be fire or not. If it’s activated the output will be fired and vice versa.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2" name="Google Shape;242;p34"/>
          <p:cNvPicPr preferRelativeResize="0"/>
          <p:nvPr/>
        </p:nvPicPr>
        <p:blipFill>
          <a:blip r:embed="rId3">
            <a:alphaModFix/>
          </a:blip>
          <a:stretch>
            <a:fillRect/>
          </a:stretch>
        </p:blipFill>
        <p:spPr>
          <a:xfrm>
            <a:off x="293238" y="2571738"/>
            <a:ext cx="6219825" cy="2200275"/>
          </a:xfrm>
          <a:prstGeom prst="rect">
            <a:avLst/>
          </a:prstGeom>
          <a:noFill/>
          <a:ln>
            <a:noFill/>
          </a:ln>
        </p:spPr>
      </p:pic>
      <p:pic>
        <p:nvPicPr>
          <p:cNvPr id="243" name="Google Shape;243;p34"/>
          <p:cNvPicPr preferRelativeResize="0"/>
          <p:nvPr/>
        </p:nvPicPr>
        <p:blipFill>
          <a:blip r:embed="rId4">
            <a:alphaModFix/>
          </a:blip>
          <a:stretch>
            <a:fillRect/>
          </a:stretch>
        </p:blipFill>
        <p:spPr>
          <a:xfrm>
            <a:off x="249650" y="145050"/>
            <a:ext cx="3542750" cy="2125650"/>
          </a:xfrm>
          <a:prstGeom prst="rect">
            <a:avLst/>
          </a:prstGeom>
          <a:noFill/>
          <a:ln>
            <a:noFill/>
          </a:ln>
        </p:spPr>
      </p:pic>
      <p:pic>
        <p:nvPicPr>
          <p:cNvPr id="244" name="Google Shape;244;p34"/>
          <p:cNvPicPr preferRelativeResize="0"/>
          <p:nvPr/>
        </p:nvPicPr>
        <p:blipFill>
          <a:blip r:embed="rId5">
            <a:alphaModFix/>
          </a:blip>
          <a:stretch>
            <a:fillRect/>
          </a:stretch>
        </p:blipFill>
        <p:spPr>
          <a:xfrm>
            <a:off x="4572000" y="280163"/>
            <a:ext cx="3930975" cy="1855425"/>
          </a:xfrm>
          <a:prstGeom prst="rect">
            <a:avLst/>
          </a:prstGeom>
          <a:noFill/>
          <a:ln>
            <a:noFill/>
          </a:ln>
        </p:spPr>
      </p:pic>
      <p:sp>
        <p:nvSpPr>
          <p:cNvPr id="245" name="Google Shape;245;p34"/>
          <p:cNvSpPr txBox="1"/>
          <p:nvPr/>
        </p:nvSpPr>
        <p:spPr>
          <a:xfrm>
            <a:off x="6604075" y="3061775"/>
            <a:ext cx="233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This is</a:t>
            </a:r>
            <a:r>
              <a:rPr lang="en-GB" sz="1000"/>
              <a:t> where the </a:t>
            </a:r>
            <a:r>
              <a:rPr lang="en-GB" sz="1000"/>
              <a:t>information</a:t>
            </a:r>
            <a:r>
              <a:rPr lang="en-GB" sz="1000"/>
              <a:t> comes from</a:t>
            </a:r>
            <a:endParaRPr sz="1000"/>
          </a:p>
        </p:txBody>
      </p:sp>
      <p:sp>
        <p:nvSpPr>
          <p:cNvPr id="246" name="Google Shape;246;p34"/>
          <p:cNvSpPr txBox="1"/>
          <p:nvPr/>
        </p:nvSpPr>
        <p:spPr>
          <a:xfrm>
            <a:off x="6612625" y="3550625"/>
            <a:ext cx="247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It’s where the sum of inputs*weights take places</a:t>
            </a:r>
            <a:endParaRPr sz="1000"/>
          </a:p>
        </p:txBody>
      </p:sp>
      <p:sp>
        <p:nvSpPr>
          <p:cNvPr id="247" name="Google Shape;247;p34"/>
          <p:cNvSpPr txBox="1"/>
          <p:nvPr/>
        </p:nvSpPr>
        <p:spPr>
          <a:xfrm>
            <a:off x="6635725" y="3889325"/>
            <a:ext cx="25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The point of interconnection of one neuron with other neurons.</a:t>
            </a:r>
            <a:endParaRPr sz="1000"/>
          </a:p>
        </p:txBody>
      </p:sp>
      <p:sp>
        <p:nvSpPr>
          <p:cNvPr id="248" name="Google Shape;248;p34"/>
          <p:cNvSpPr txBox="1"/>
          <p:nvPr/>
        </p:nvSpPr>
        <p:spPr>
          <a:xfrm>
            <a:off x="6635725" y="4381925"/>
            <a:ext cx="253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The results are transmitting through here</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3600"/>
              <a:t>Model Parameters and Hyperparameters</a:t>
            </a:r>
            <a:endParaRPr/>
          </a:p>
        </p:txBody>
      </p:sp>
      <p:sp>
        <p:nvSpPr>
          <p:cNvPr id="254" name="Google Shape;254;p35"/>
          <p:cNvSpPr txBox="1"/>
          <p:nvPr>
            <p:ph idx="1" type="body"/>
          </p:nvPr>
        </p:nvSpPr>
        <p:spPr>
          <a:xfrm>
            <a:off x="311700" y="1152475"/>
            <a:ext cx="8520600" cy="375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A model </a:t>
            </a:r>
            <a:r>
              <a:rPr b="1" lang="en-GB" sz="1200"/>
              <a:t>parameter</a:t>
            </a:r>
            <a:r>
              <a:rPr lang="en-GB" sz="1200"/>
              <a:t> is a configuration variable that is internal to the model and whose value can be estimated from data. Example of Model Parameters:</a:t>
            </a:r>
            <a:endParaRPr sz="1200"/>
          </a:p>
          <a:p>
            <a:pPr indent="-304800" lvl="1" marL="914400" rtl="0" algn="l">
              <a:spcBef>
                <a:spcPts val="0"/>
              </a:spcBef>
              <a:spcAft>
                <a:spcPts val="0"/>
              </a:spcAft>
              <a:buSzPts val="1200"/>
              <a:buChar char="○"/>
            </a:pPr>
            <a:r>
              <a:rPr lang="en-GB" sz="1200"/>
              <a:t>The coefficients (or weights) of linear and logistic regression models.</a:t>
            </a:r>
            <a:endParaRPr sz="1200"/>
          </a:p>
          <a:p>
            <a:pPr indent="-304800" lvl="1" marL="914400" rtl="0" algn="l">
              <a:spcBef>
                <a:spcPts val="0"/>
              </a:spcBef>
              <a:spcAft>
                <a:spcPts val="0"/>
              </a:spcAft>
              <a:buSzPts val="1200"/>
              <a:buChar char="○"/>
            </a:pPr>
            <a:r>
              <a:rPr lang="en-GB" sz="1200"/>
              <a:t>Weights and biases of a Neural Network</a:t>
            </a:r>
            <a:endParaRPr sz="1200"/>
          </a:p>
          <a:p>
            <a:pPr indent="-304800" lvl="1" marL="914400" rtl="0" algn="l">
              <a:spcBef>
                <a:spcPts val="0"/>
              </a:spcBef>
              <a:spcAft>
                <a:spcPts val="0"/>
              </a:spcAft>
              <a:buSzPts val="1200"/>
              <a:buChar char="○"/>
            </a:pPr>
            <a:r>
              <a:rPr lang="en-GB" sz="1200"/>
              <a:t>The cluster centroids in clustering</a:t>
            </a:r>
            <a:endParaRPr sz="1200"/>
          </a:p>
          <a:p>
            <a:pPr indent="-304800" lvl="0" marL="457200" rtl="0" algn="l">
              <a:spcBef>
                <a:spcPts val="0"/>
              </a:spcBef>
              <a:spcAft>
                <a:spcPts val="0"/>
              </a:spcAft>
              <a:buSzPts val="1200"/>
              <a:buChar char="●"/>
            </a:pPr>
            <a:r>
              <a:rPr b="1" lang="en-GB" sz="1200"/>
              <a:t>Hyperparameters</a:t>
            </a:r>
            <a:r>
              <a:rPr lang="en-GB" sz="1200"/>
              <a:t> are parameters that are explicitly defined by the user to control the learning process &amp; usually configure at the beginning before the model training. Examples are:</a:t>
            </a:r>
            <a:endParaRPr sz="1200"/>
          </a:p>
          <a:p>
            <a:pPr indent="-304800" lvl="1" marL="914400" rtl="0" algn="l">
              <a:spcBef>
                <a:spcPts val="0"/>
              </a:spcBef>
              <a:spcAft>
                <a:spcPts val="0"/>
              </a:spcAft>
              <a:buSzPts val="1200"/>
              <a:buChar char="○"/>
            </a:pPr>
            <a:r>
              <a:rPr lang="en-GB" sz="1200"/>
              <a:t>Number of Layers</a:t>
            </a:r>
            <a:endParaRPr sz="1200"/>
          </a:p>
          <a:p>
            <a:pPr indent="-304800" lvl="1" marL="914400" rtl="0" algn="l">
              <a:spcBef>
                <a:spcPts val="0"/>
              </a:spcBef>
              <a:spcAft>
                <a:spcPts val="0"/>
              </a:spcAft>
              <a:buSzPts val="1200"/>
              <a:buChar char="○"/>
            </a:pPr>
            <a:r>
              <a:rPr lang="en-GB" sz="1200"/>
              <a:t>Number of Nodes</a:t>
            </a:r>
            <a:endParaRPr sz="1200"/>
          </a:p>
          <a:p>
            <a:pPr indent="-304800" lvl="1" marL="914400" rtl="0" algn="l">
              <a:spcBef>
                <a:spcPts val="0"/>
              </a:spcBef>
              <a:spcAft>
                <a:spcPts val="0"/>
              </a:spcAft>
              <a:buSzPts val="1200"/>
              <a:buChar char="○"/>
            </a:pPr>
            <a:r>
              <a:rPr lang="en-GB" sz="1200"/>
              <a:t>Optimizers such as Adam and so on</a:t>
            </a:r>
            <a:endParaRPr sz="1200"/>
          </a:p>
          <a:p>
            <a:pPr indent="-304800" lvl="1" marL="914400" rtl="0" algn="l">
              <a:spcBef>
                <a:spcPts val="0"/>
              </a:spcBef>
              <a:spcAft>
                <a:spcPts val="0"/>
              </a:spcAft>
              <a:buSzPts val="1200"/>
              <a:buChar char="○"/>
            </a:pPr>
            <a:r>
              <a:rPr lang="en-GB" sz="1200"/>
              <a:t>Learning rate of the Optimizer</a:t>
            </a:r>
            <a:endParaRPr sz="1200"/>
          </a:p>
          <a:p>
            <a:pPr indent="-304800" lvl="1" marL="914400" rtl="0" algn="l">
              <a:spcBef>
                <a:spcPts val="0"/>
              </a:spcBef>
              <a:spcAft>
                <a:spcPts val="0"/>
              </a:spcAft>
              <a:buSzPts val="1200"/>
              <a:buChar char="○"/>
            </a:pPr>
            <a:r>
              <a:rPr lang="en-GB" sz="1200"/>
              <a:t>Batch size</a:t>
            </a:r>
            <a:endParaRPr sz="1200"/>
          </a:p>
          <a:p>
            <a:pPr indent="-304800" lvl="1" marL="914400" rtl="0" algn="l">
              <a:spcBef>
                <a:spcPts val="0"/>
              </a:spcBef>
              <a:spcAft>
                <a:spcPts val="0"/>
              </a:spcAft>
              <a:buSzPts val="1200"/>
              <a:buChar char="○"/>
            </a:pPr>
            <a:r>
              <a:rPr lang="en-GB" sz="1200"/>
              <a:t>Number of epochs</a:t>
            </a:r>
            <a:endParaRPr sz="1200"/>
          </a:p>
          <a:p>
            <a:pPr indent="-304800" lvl="0" marL="457200" rtl="0" algn="l">
              <a:spcBef>
                <a:spcPts val="0"/>
              </a:spcBef>
              <a:spcAft>
                <a:spcPts val="0"/>
              </a:spcAft>
              <a:buSzPts val="1200"/>
              <a:buChar char="●"/>
            </a:pPr>
            <a:r>
              <a:rPr lang="en-GB" sz="1200"/>
              <a:t>To simplified, </a:t>
            </a:r>
            <a:r>
              <a:rPr b="1" lang="en-GB" sz="1200"/>
              <a:t>parameters</a:t>
            </a:r>
            <a:r>
              <a:rPr lang="en-GB" sz="1200"/>
              <a:t> in machine learning and deep learning are the </a:t>
            </a:r>
            <a:r>
              <a:rPr b="1" lang="en-GB" sz="1200"/>
              <a:t>values your learning algorithm can change independently as it learns</a:t>
            </a:r>
            <a:r>
              <a:rPr lang="en-GB" sz="1200"/>
              <a:t> and </a:t>
            </a:r>
            <a:r>
              <a:rPr b="1" lang="en-GB" sz="1200"/>
              <a:t>these values are affected by the choice of hyperparameters you provide</a:t>
            </a:r>
            <a:endParaRPr b="1" sz="1200"/>
          </a:p>
        </p:txBody>
      </p:sp>
      <p:sp>
        <p:nvSpPr>
          <p:cNvPr id="255" name="Google Shape;25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Learning </a:t>
            </a:r>
            <a:r>
              <a:rPr lang="en-GB"/>
              <a:t>Strategy</a:t>
            </a:r>
            <a:r>
              <a:rPr lang="en-GB"/>
              <a:t> in Artificial Neural Network</a:t>
            </a:r>
            <a:endParaRPr/>
          </a:p>
        </p:txBody>
      </p:sp>
      <p:sp>
        <p:nvSpPr>
          <p:cNvPr id="261" name="Google Shape;26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Training a neural network requires strategy in order to </a:t>
            </a:r>
            <a:r>
              <a:rPr b="1" lang="en-GB" u="sng"/>
              <a:t>obtain minimal loss</a:t>
            </a:r>
            <a:r>
              <a:rPr lang="en-GB"/>
              <a:t> as much as possible. There are two ways we can </a:t>
            </a:r>
            <a:r>
              <a:rPr lang="en-GB"/>
              <a:t>achieve</a:t>
            </a:r>
            <a:r>
              <a:rPr lang="en-GB"/>
              <a:t> this by:-</a:t>
            </a:r>
            <a:endParaRPr/>
          </a:p>
          <a:p>
            <a:pPr indent="-342900" lvl="0" marL="457200" rtl="0" algn="l">
              <a:spcBef>
                <a:spcPts val="1200"/>
              </a:spcBef>
              <a:spcAft>
                <a:spcPts val="0"/>
              </a:spcAft>
              <a:buSzPts val="1800"/>
              <a:buChar char="●"/>
            </a:pPr>
            <a:r>
              <a:rPr lang="en-GB"/>
              <a:t>Monitoring the </a:t>
            </a:r>
            <a:r>
              <a:rPr lang="en-GB"/>
              <a:t>Loss index</a:t>
            </a:r>
            <a:endParaRPr/>
          </a:p>
          <a:p>
            <a:pPr indent="-317500" lvl="1" marL="914400" rtl="0" algn="l">
              <a:spcBef>
                <a:spcPts val="0"/>
              </a:spcBef>
              <a:spcAft>
                <a:spcPts val="0"/>
              </a:spcAft>
              <a:buSzPts val="1400"/>
              <a:buChar char="○"/>
            </a:pPr>
            <a:r>
              <a:rPr lang="en-GB"/>
              <a:t>provides a measure of the quality of the representation required to learn. The choice of a suitable loss index depends on the application.</a:t>
            </a:r>
            <a:endParaRPr/>
          </a:p>
          <a:p>
            <a:pPr indent="-342900" lvl="0" marL="457200" rtl="0" algn="l">
              <a:spcBef>
                <a:spcPts val="0"/>
              </a:spcBef>
              <a:spcAft>
                <a:spcPts val="0"/>
              </a:spcAft>
              <a:buSzPts val="1800"/>
              <a:buChar char="●"/>
            </a:pPr>
            <a:r>
              <a:rPr lang="en-GB"/>
              <a:t>Selection Optimization algorithm (a.k.a learning algorithm)</a:t>
            </a:r>
            <a:endParaRPr/>
          </a:p>
          <a:p>
            <a:pPr indent="-317500" lvl="1" marL="914400" rtl="0" algn="l">
              <a:spcBef>
                <a:spcPts val="0"/>
              </a:spcBef>
              <a:spcAft>
                <a:spcPts val="0"/>
              </a:spcAft>
              <a:buSzPts val="1400"/>
              <a:buChar char="○"/>
            </a:pPr>
            <a:r>
              <a:rPr lang="en-GB"/>
              <a:t>The optimization algorithm determines how the adjustment of the parameters in the neural network takes place.</a:t>
            </a:r>
            <a:endParaRPr/>
          </a:p>
        </p:txBody>
      </p:sp>
      <p:sp>
        <p:nvSpPr>
          <p:cNvPr id="262" name="Google Shape;26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Model Evaluation Metrics - MSE</a:t>
            </a:r>
            <a:endParaRPr/>
          </a:p>
        </p:txBody>
      </p:sp>
      <p:sp>
        <p:nvSpPr>
          <p:cNvPr id="268" name="Google Shape;26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t>The mean squared error calculates the average squared error between the outputs from the neural network and the targets in the data set.</a:t>
            </a:r>
            <a:endParaRPr sz="1200"/>
          </a:p>
          <a:p>
            <a:pPr indent="-304800" lvl="0" marL="457200" rtl="0" algn="l">
              <a:spcBef>
                <a:spcPts val="0"/>
              </a:spcBef>
              <a:spcAft>
                <a:spcPts val="0"/>
              </a:spcAft>
              <a:buSzPts val="1200"/>
              <a:buChar char="●"/>
            </a:pPr>
            <a:r>
              <a:rPr lang="en-GB" sz="1200"/>
              <a:t>Mean Square Error (MSE) described as in formula below:</a:t>
            </a:r>
            <a:endParaRPr sz="1200"/>
          </a:p>
          <a:p>
            <a:pPr indent="-304800" lvl="1" marL="914400" rtl="0" algn="l">
              <a:spcBef>
                <a:spcPts val="0"/>
              </a:spcBef>
              <a:spcAft>
                <a:spcPts val="0"/>
              </a:spcAft>
              <a:buSzPts val="1200"/>
              <a:buChar char="○"/>
            </a:pPr>
            <a:r>
              <a:rPr lang="en-GB" sz="1200"/>
              <a:t>Where: </a:t>
            </a:r>
            <a:endParaRPr sz="1200"/>
          </a:p>
          <a:p>
            <a:pPr indent="-304800" lvl="2" marL="1371600" rtl="0" algn="l">
              <a:spcBef>
                <a:spcPts val="0"/>
              </a:spcBef>
              <a:spcAft>
                <a:spcPts val="0"/>
              </a:spcAft>
              <a:buSzPts val="1200"/>
              <a:buChar char="■"/>
            </a:pPr>
            <a:r>
              <a:rPr lang="en-GB" sz="1200"/>
              <a:t>n = represent the total number of values in test sets</a:t>
            </a:r>
            <a:endParaRPr sz="1200"/>
          </a:p>
          <a:p>
            <a:pPr indent="-304800" lvl="2" marL="1371600" rtl="0" algn="l">
              <a:spcBef>
                <a:spcPts val="0"/>
              </a:spcBef>
              <a:spcAft>
                <a:spcPts val="0"/>
              </a:spcAft>
              <a:buSzPts val="1200"/>
              <a:buChar char="■"/>
            </a:pPr>
            <a:r>
              <a:rPr lang="en-GB" sz="1200"/>
              <a:t>yi = Actual value</a:t>
            </a:r>
            <a:endParaRPr sz="1200"/>
          </a:p>
          <a:p>
            <a:pPr indent="-304800" lvl="2" marL="1371600" rtl="0" algn="l">
              <a:spcBef>
                <a:spcPts val="0"/>
              </a:spcBef>
              <a:spcAft>
                <a:spcPts val="0"/>
              </a:spcAft>
              <a:buSzPts val="1200"/>
              <a:buChar char="■"/>
            </a:pPr>
            <a:r>
              <a:rPr lang="en-GB" sz="1200"/>
              <a:t>y’i = Predicted value</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304800" lvl="0" marL="457200" rtl="0" algn="l">
              <a:spcBef>
                <a:spcPts val="1200"/>
              </a:spcBef>
              <a:spcAft>
                <a:spcPts val="0"/>
              </a:spcAft>
              <a:buSzPts val="1200"/>
              <a:buChar char="●"/>
            </a:pPr>
            <a:r>
              <a:rPr lang="en-GB" sz="1200"/>
              <a:t>The closer MSE to zero is the better.</a:t>
            </a:r>
            <a:endParaRPr sz="1200"/>
          </a:p>
        </p:txBody>
      </p:sp>
      <p:sp>
        <p:nvSpPr>
          <p:cNvPr id="269" name="Google Shape;26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70" name="Google Shape;270;p37"/>
          <p:cNvPicPr preferRelativeResize="0"/>
          <p:nvPr/>
        </p:nvPicPr>
        <p:blipFill>
          <a:blip r:embed="rId3">
            <a:alphaModFix/>
          </a:blip>
          <a:stretch>
            <a:fillRect/>
          </a:stretch>
        </p:blipFill>
        <p:spPr>
          <a:xfrm>
            <a:off x="1706938" y="2809650"/>
            <a:ext cx="2600325" cy="102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Model Evaluation Metrics - RMSE</a:t>
            </a:r>
            <a:endParaRPr/>
          </a:p>
        </p:txBody>
      </p:sp>
      <p:sp>
        <p:nvSpPr>
          <p:cNvPr id="276" name="Google Shape;276;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Root Mean Squared Error (RMSE)</a:t>
            </a:r>
            <a:endParaRPr/>
          </a:p>
          <a:p>
            <a:pPr indent="-342900" lvl="0" marL="457200" rtl="0" algn="l">
              <a:spcBef>
                <a:spcPts val="0"/>
              </a:spcBef>
              <a:spcAft>
                <a:spcPts val="0"/>
              </a:spcAft>
              <a:buSzPts val="1800"/>
              <a:buChar char="●"/>
            </a:pPr>
            <a:r>
              <a:rPr lang="en-GB"/>
              <a:t>The closer of RMSE to zero the better.</a:t>
            </a:r>
            <a:endParaRPr/>
          </a:p>
        </p:txBody>
      </p:sp>
      <p:sp>
        <p:nvSpPr>
          <p:cNvPr id="277" name="Google Shape;27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78" name="Google Shape;278;p38"/>
          <p:cNvPicPr preferRelativeResize="0"/>
          <p:nvPr/>
        </p:nvPicPr>
        <p:blipFill>
          <a:blip r:embed="rId3">
            <a:alphaModFix/>
          </a:blip>
          <a:stretch>
            <a:fillRect/>
          </a:stretch>
        </p:blipFill>
        <p:spPr>
          <a:xfrm>
            <a:off x="3475375" y="2043638"/>
            <a:ext cx="2095500" cy="600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Model Evaluation Metrics - MAE</a:t>
            </a:r>
            <a:endParaRPr/>
          </a:p>
        </p:txBody>
      </p:sp>
      <p:sp>
        <p:nvSpPr>
          <p:cNvPr id="284" name="Google Shape;28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Mean Absolute Error (MAE)</a:t>
            </a:r>
            <a:endParaRPr/>
          </a:p>
          <a:p>
            <a:pPr indent="-342900" lvl="0" marL="457200" rtl="0" algn="l">
              <a:spcBef>
                <a:spcPts val="0"/>
              </a:spcBef>
              <a:spcAft>
                <a:spcPts val="0"/>
              </a:spcAft>
              <a:buSzPts val="1800"/>
              <a:buChar char="●"/>
            </a:pPr>
            <a:r>
              <a:rPr lang="en-GB"/>
              <a:t>The lower the MAE value, the better the model; a value of zero indicates that the forecast is error-free. </a:t>
            </a:r>
            <a:endParaRPr/>
          </a:p>
          <a:p>
            <a:pPr indent="-342900" lvl="0" marL="457200" rtl="0" algn="l">
              <a:spcBef>
                <a:spcPts val="0"/>
              </a:spcBef>
              <a:spcAft>
                <a:spcPts val="0"/>
              </a:spcAft>
              <a:buSzPts val="1800"/>
              <a:buChar char="●"/>
            </a:pPr>
            <a:r>
              <a:rPr lang="en-GB"/>
              <a:t>The model with the lowest MAE is deemed superior when comparing many models.</a:t>
            </a:r>
            <a:endParaRPr/>
          </a:p>
        </p:txBody>
      </p:sp>
      <p:sp>
        <p:nvSpPr>
          <p:cNvPr id="285" name="Google Shape;28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86" name="Google Shape;286;p39"/>
          <p:cNvPicPr preferRelativeResize="0"/>
          <p:nvPr/>
        </p:nvPicPr>
        <p:blipFill>
          <a:blip r:embed="rId3">
            <a:alphaModFix/>
          </a:blip>
          <a:stretch>
            <a:fillRect/>
          </a:stretch>
        </p:blipFill>
        <p:spPr>
          <a:xfrm>
            <a:off x="3506641" y="2985678"/>
            <a:ext cx="2130725" cy="806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Model Evaluation Metrics - MAPE</a:t>
            </a:r>
            <a:endParaRPr/>
          </a:p>
        </p:txBody>
      </p:sp>
      <p:sp>
        <p:nvSpPr>
          <p:cNvPr id="292" name="Google Shape;29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Mean Absolute Percentage Error (MAPE)</a:t>
            </a:r>
            <a:endParaRPr/>
          </a:p>
          <a:p>
            <a:pPr indent="-342900" lvl="0" marL="457200" rtl="0" algn="l">
              <a:spcBef>
                <a:spcPts val="0"/>
              </a:spcBef>
              <a:spcAft>
                <a:spcPts val="0"/>
              </a:spcAft>
              <a:buSzPts val="1800"/>
              <a:buChar char="●"/>
            </a:pPr>
            <a:r>
              <a:rPr lang="en-GB"/>
              <a:t>The model is better if the MAPE is low. MAPE works best with data that is devoid of zeros and extreme values. MAPE, like MAE, understates the impact of big but rare errors caused by extreme values.</a:t>
            </a:r>
            <a:endParaRPr/>
          </a:p>
        </p:txBody>
      </p:sp>
      <p:sp>
        <p:nvSpPr>
          <p:cNvPr id="293" name="Google Shape;29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94" name="Google Shape;294;p40"/>
          <p:cNvPicPr preferRelativeResize="0"/>
          <p:nvPr/>
        </p:nvPicPr>
        <p:blipFill>
          <a:blip r:embed="rId3">
            <a:alphaModFix/>
          </a:blip>
          <a:stretch>
            <a:fillRect/>
          </a:stretch>
        </p:blipFill>
        <p:spPr>
          <a:xfrm>
            <a:off x="3354750" y="2939278"/>
            <a:ext cx="2434475" cy="1018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Model Evaluation Metrics - R2</a:t>
            </a:r>
            <a:endParaRPr/>
          </a:p>
        </p:txBody>
      </p:sp>
      <p:sp>
        <p:nvSpPr>
          <p:cNvPr id="300" name="Google Shape;30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 squared is a performance metric rather than an error metric.</a:t>
            </a:r>
            <a:endParaRPr/>
          </a:p>
          <a:p>
            <a:pPr indent="-342900" lvl="0" marL="457200" rtl="0" algn="l">
              <a:spcBef>
                <a:spcPts val="0"/>
              </a:spcBef>
              <a:spcAft>
                <a:spcPts val="0"/>
              </a:spcAft>
              <a:buSzPts val="1800"/>
              <a:buChar char="●"/>
            </a:pPr>
            <a:r>
              <a:rPr lang="en-GB"/>
              <a:t>R2 is a value that tends to be between 0 to 1, with 0 is bad and 1 is perfect.</a:t>
            </a:r>
            <a:endParaRPr/>
          </a:p>
          <a:p>
            <a:pPr indent="0" lvl="0" marL="457200" rtl="0" algn="l">
              <a:spcBef>
                <a:spcPts val="1200"/>
              </a:spcBef>
              <a:spcAft>
                <a:spcPts val="1200"/>
              </a:spcAft>
              <a:buNone/>
            </a:pPr>
            <a:r>
              <a:t/>
            </a:r>
            <a:endParaRPr/>
          </a:p>
        </p:txBody>
      </p:sp>
      <p:sp>
        <p:nvSpPr>
          <p:cNvPr id="301" name="Google Shape;30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02" name="Google Shape;302;p41"/>
          <p:cNvPicPr preferRelativeResize="0"/>
          <p:nvPr/>
        </p:nvPicPr>
        <p:blipFill>
          <a:blip r:embed="rId3">
            <a:alphaModFix/>
          </a:blip>
          <a:stretch>
            <a:fillRect/>
          </a:stretch>
        </p:blipFill>
        <p:spPr>
          <a:xfrm>
            <a:off x="3767138" y="2413000"/>
            <a:ext cx="1609725" cy="89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and Why Time Series Analysis is essential?</a:t>
            </a:r>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Time series (TS) is collection of data in a sequential and uniformly </a:t>
            </a:r>
            <a:r>
              <a:rPr lang="en-GB"/>
              <a:t>interval manner over</a:t>
            </a:r>
            <a:r>
              <a:rPr lang="en-GB"/>
              <a:t> time. It can be various data but must be time dependent.</a:t>
            </a:r>
            <a:endParaRPr/>
          </a:p>
          <a:p>
            <a:pPr indent="-342900" lvl="0" marL="457200" rtl="0" algn="l">
              <a:spcBef>
                <a:spcPts val="0"/>
              </a:spcBef>
              <a:spcAft>
                <a:spcPts val="0"/>
              </a:spcAft>
              <a:buSzPts val="1800"/>
              <a:buChar char="●"/>
            </a:pPr>
            <a:r>
              <a:rPr lang="en-GB"/>
              <a:t>Example of TS data including stock prices, energy production, house prices, weather forecast and so on.</a:t>
            </a:r>
            <a:endParaRPr/>
          </a:p>
          <a:p>
            <a:pPr indent="-342900" lvl="0" marL="457200" rtl="0" algn="l">
              <a:spcBef>
                <a:spcPts val="0"/>
              </a:spcBef>
              <a:spcAft>
                <a:spcPts val="0"/>
              </a:spcAft>
              <a:buSzPts val="1800"/>
              <a:buChar char="●"/>
            </a:pPr>
            <a:r>
              <a:rPr lang="en-GB"/>
              <a:t>Time series data is crucial to predict what will happen in the future especially in </a:t>
            </a:r>
            <a:r>
              <a:rPr lang="en-GB"/>
              <a:t>business</a:t>
            </a:r>
            <a:r>
              <a:rPr lang="en-GB"/>
              <a:t> and </a:t>
            </a:r>
            <a:r>
              <a:rPr lang="en-GB"/>
              <a:t>socio economics since that these </a:t>
            </a:r>
            <a:r>
              <a:rPr lang="en-GB"/>
              <a:t>conditions are constantly changing over time.</a:t>
            </a:r>
            <a:endParaRPr/>
          </a:p>
          <a:p>
            <a:pPr indent="-342900" lvl="0" marL="457200" rtl="0" algn="l">
              <a:spcBef>
                <a:spcPts val="0"/>
              </a:spcBef>
              <a:spcAft>
                <a:spcPts val="0"/>
              </a:spcAft>
              <a:buSzPts val="1800"/>
              <a:buChar char="●"/>
            </a:pPr>
            <a:r>
              <a:rPr lang="en-GB"/>
              <a:t>Data analysts must be able to capture and assess and predict the effects of these changes, in order to suggest the most appropriate actions to take.</a:t>
            </a:r>
            <a:endParaRPr/>
          </a:p>
        </p:txBody>
      </p:sp>
      <p:sp>
        <p:nvSpPr>
          <p:cNvPr id="67" name="Google Shape;6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Optimization algorithm (Optimizers)</a:t>
            </a:r>
            <a:endParaRPr/>
          </a:p>
        </p:txBody>
      </p:sp>
      <p:sp>
        <p:nvSpPr>
          <p:cNvPr id="308" name="Google Shape;30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07895" lvl="0" marL="457200" rtl="0" algn="l">
              <a:spcBef>
                <a:spcPts val="0"/>
              </a:spcBef>
              <a:spcAft>
                <a:spcPts val="0"/>
              </a:spcAft>
              <a:buClr>
                <a:srgbClr val="111111"/>
              </a:buClr>
              <a:buSzPct val="100000"/>
              <a:buChar char="●"/>
            </a:pPr>
            <a:r>
              <a:rPr lang="en-GB" sz="1350">
                <a:solidFill>
                  <a:srgbClr val="111111"/>
                </a:solidFill>
                <a:highlight>
                  <a:srgbClr val="FFFFFF"/>
                </a:highlight>
              </a:rPr>
              <a:t>Optimizers are algorithms or methods used to change the attributes of the neural network such as </a:t>
            </a:r>
            <a:r>
              <a:rPr b="1" lang="en-GB" sz="1350">
                <a:solidFill>
                  <a:srgbClr val="111111"/>
                </a:solidFill>
                <a:highlight>
                  <a:srgbClr val="FFFFFF"/>
                </a:highlight>
              </a:rPr>
              <a:t>weights</a:t>
            </a:r>
            <a:r>
              <a:rPr lang="en-GB" sz="1350">
                <a:solidFill>
                  <a:srgbClr val="111111"/>
                </a:solidFill>
                <a:highlight>
                  <a:srgbClr val="FFFFFF"/>
                </a:highlight>
              </a:rPr>
              <a:t> and </a:t>
            </a:r>
            <a:r>
              <a:rPr b="1" lang="en-GB" sz="1350">
                <a:solidFill>
                  <a:srgbClr val="111111"/>
                </a:solidFill>
                <a:highlight>
                  <a:srgbClr val="FFFFFF"/>
                </a:highlight>
              </a:rPr>
              <a:t>learning rate</a:t>
            </a:r>
            <a:r>
              <a:rPr lang="en-GB" sz="1350">
                <a:solidFill>
                  <a:srgbClr val="111111"/>
                </a:solidFill>
                <a:highlight>
                  <a:srgbClr val="FFFFFF"/>
                </a:highlight>
              </a:rPr>
              <a:t> to reduce the losses. Optimizers are used to solve optimization problems by minimizing the function.</a:t>
            </a:r>
            <a:endParaRPr sz="1350">
              <a:solidFill>
                <a:srgbClr val="111111"/>
              </a:solidFill>
              <a:highlight>
                <a:srgbClr val="FFFFFF"/>
              </a:highlight>
            </a:endParaRPr>
          </a:p>
          <a:p>
            <a:pPr indent="0" lvl="0" marL="457200" rtl="0" algn="l">
              <a:spcBef>
                <a:spcPts val="1200"/>
              </a:spcBef>
              <a:spcAft>
                <a:spcPts val="0"/>
              </a:spcAft>
              <a:buNone/>
            </a:pPr>
            <a:r>
              <a:t/>
            </a:r>
            <a:endParaRPr sz="1350">
              <a:solidFill>
                <a:srgbClr val="111111"/>
              </a:solidFill>
              <a:highlight>
                <a:srgbClr val="FFFFFF"/>
              </a:highlight>
            </a:endParaRPr>
          </a:p>
          <a:p>
            <a:pPr indent="-307895" lvl="0" marL="457200" rtl="0" algn="l">
              <a:spcBef>
                <a:spcPts val="1200"/>
              </a:spcBef>
              <a:spcAft>
                <a:spcPts val="0"/>
              </a:spcAft>
              <a:buClr>
                <a:srgbClr val="111111"/>
              </a:buClr>
              <a:buSzPct val="100000"/>
              <a:buChar char="●"/>
            </a:pPr>
            <a:r>
              <a:rPr lang="en-GB" sz="1350">
                <a:solidFill>
                  <a:srgbClr val="111111"/>
                </a:solidFill>
                <a:highlight>
                  <a:srgbClr val="FFFFFF"/>
                </a:highlight>
              </a:rPr>
              <a:t>Types of optimizers:- </a:t>
            </a:r>
            <a:endParaRPr sz="1350">
              <a:solidFill>
                <a:srgbClr val="111111"/>
              </a:solidFill>
              <a:highlight>
                <a:srgbClr val="FFFFFF"/>
              </a:highlight>
            </a:endParaRPr>
          </a:p>
          <a:p>
            <a:pPr indent="-307895" lvl="1" marL="914400" rtl="0" algn="l">
              <a:spcBef>
                <a:spcPts val="0"/>
              </a:spcBef>
              <a:spcAft>
                <a:spcPts val="0"/>
              </a:spcAft>
              <a:buClr>
                <a:srgbClr val="111111"/>
              </a:buClr>
              <a:buSzPct val="100000"/>
              <a:buChar char="○"/>
            </a:pPr>
            <a:r>
              <a:rPr lang="en-GB" sz="1350">
                <a:solidFill>
                  <a:srgbClr val="111111"/>
                </a:solidFill>
                <a:highlight>
                  <a:srgbClr val="FFFFFF"/>
                </a:highlight>
              </a:rPr>
              <a:t>Gradient Descent - </a:t>
            </a:r>
            <a:r>
              <a:rPr i="1" lang="en-GB" sz="1350">
                <a:solidFill>
                  <a:srgbClr val="111111"/>
                </a:solidFill>
                <a:highlight>
                  <a:srgbClr val="FFFFFF"/>
                </a:highlight>
              </a:rPr>
              <a:t>the grandfather of all optimizers</a:t>
            </a:r>
            <a:endParaRPr i="1" sz="1350">
              <a:solidFill>
                <a:srgbClr val="111111"/>
              </a:solidFill>
              <a:highlight>
                <a:srgbClr val="FFFFFF"/>
              </a:highlight>
            </a:endParaRPr>
          </a:p>
          <a:p>
            <a:pPr indent="-307895" lvl="1" marL="914400" rtl="0" algn="l">
              <a:spcBef>
                <a:spcPts val="0"/>
              </a:spcBef>
              <a:spcAft>
                <a:spcPts val="0"/>
              </a:spcAft>
              <a:buClr>
                <a:srgbClr val="111111"/>
              </a:buClr>
              <a:buSzPct val="100000"/>
              <a:buChar char="○"/>
            </a:pPr>
            <a:r>
              <a:rPr lang="en-GB" sz="1350">
                <a:solidFill>
                  <a:srgbClr val="111111"/>
                </a:solidFill>
                <a:highlight>
                  <a:srgbClr val="FFFFFF"/>
                </a:highlight>
              </a:rPr>
              <a:t>Stochastic Gradient Descent (SGD)</a:t>
            </a:r>
            <a:endParaRPr sz="1350">
              <a:solidFill>
                <a:srgbClr val="111111"/>
              </a:solidFill>
              <a:highlight>
                <a:srgbClr val="FFFFFF"/>
              </a:highlight>
            </a:endParaRPr>
          </a:p>
          <a:p>
            <a:pPr indent="-307895" lvl="1" marL="914400" rtl="0" algn="l">
              <a:spcBef>
                <a:spcPts val="0"/>
              </a:spcBef>
              <a:spcAft>
                <a:spcPts val="0"/>
              </a:spcAft>
              <a:buClr>
                <a:srgbClr val="111111"/>
              </a:buClr>
              <a:buSzPct val="100000"/>
              <a:buChar char="○"/>
            </a:pPr>
            <a:r>
              <a:rPr lang="en-GB" sz="1350">
                <a:solidFill>
                  <a:srgbClr val="111111"/>
                </a:solidFill>
                <a:highlight>
                  <a:srgbClr val="FFFFFF"/>
                </a:highlight>
              </a:rPr>
              <a:t>Mini Batch Stochastic Gradient Descent (MB-SGD)</a:t>
            </a:r>
            <a:endParaRPr sz="1350">
              <a:solidFill>
                <a:srgbClr val="111111"/>
              </a:solidFill>
              <a:highlight>
                <a:srgbClr val="FFFFFF"/>
              </a:highlight>
            </a:endParaRPr>
          </a:p>
          <a:p>
            <a:pPr indent="-307895" lvl="1" marL="914400" rtl="0" algn="l">
              <a:spcBef>
                <a:spcPts val="0"/>
              </a:spcBef>
              <a:spcAft>
                <a:spcPts val="0"/>
              </a:spcAft>
              <a:buClr>
                <a:srgbClr val="111111"/>
              </a:buClr>
              <a:buSzPct val="100000"/>
              <a:buChar char="○"/>
            </a:pPr>
            <a:r>
              <a:rPr lang="en-GB" sz="1350">
                <a:solidFill>
                  <a:srgbClr val="111111"/>
                </a:solidFill>
                <a:highlight>
                  <a:srgbClr val="FFFFFF"/>
                </a:highlight>
              </a:rPr>
              <a:t>SGD with momentum</a:t>
            </a:r>
            <a:endParaRPr sz="1350">
              <a:solidFill>
                <a:srgbClr val="111111"/>
              </a:solidFill>
              <a:highlight>
                <a:srgbClr val="FFFFFF"/>
              </a:highlight>
            </a:endParaRPr>
          </a:p>
          <a:p>
            <a:pPr indent="-307895" lvl="1" marL="914400" rtl="0" algn="l">
              <a:spcBef>
                <a:spcPts val="0"/>
              </a:spcBef>
              <a:spcAft>
                <a:spcPts val="0"/>
              </a:spcAft>
              <a:buClr>
                <a:srgbClr val="111111"/>
              </a:buClr>
              <a:buSzPct val="100000"/>
              <a:buChar char="○"/>
            </a:pPr>
            <a:r>
              <a:rPr lang="en-GB" sz="1350">
                <a:solidFill>
                  <a:srgbClr val="111111"/>
                </a:solidFill>
                <a:highlight>
                  <a:srgbClr val="FFFFFF"/>
                </a:highlight>
              </a:rPr>
              <a:t>Nesterov Accelerated Gradient (NAG)</a:t>
            </a:r>
            <a:endParaRPr sz="1350">
              <a:solidFill>
                <a:srgbClr val="111111"/>
              </a:solidFill>
              <a:highlight>
                <a:srgbClr val="FFFFFF"/>
              </a:highlight>
            </a:endParaRPr>
          </a:p>
          <a:p>
            <a:pPr indent="-307895" lvl="1" marL="914400" rtl="0" algn="l">
              <a:spcBef>
                <a:spcPts val="0"/>
              </a:spcBef>
              <a:spcAft>
                <a:spcPts val="0"/>
              </a:spcAft>
              <a:buClr>
                <a:srgbClr val="111111"/>
              </a:buClr>
              <a:buSzPct val="100000"/>
              <a:buChar char="○"/>
            </a:pPr>
            <a:r>
              <a:rPr lang="en-GB" sz="1350">
                <a:solidFill>
                  <a:srgbClr val="111111"/>
                </a:solidFill>
                <a:highlight>
                  <a:srgbClr val="FFFFFF"/>
                </a:highlight>
              </a:rPr>
              <a:t>Adaptive Gradient (AdaGrad)</a:t>
            </a:r>
            <a:endParaRPr sz="1350">
              <a:solidFill>
                <a:srgbClr val="111111"/>
              </a:solidFill>
              <a:highlight>
                <a:srgbClr val="FFFFFF"/>
              </a:highlight>
            </a:endParaRPr>
          </a:p>
          <a:p>
            <a:pPr indent="-307895" lvl="1" marL="914400" rtl="0" algn="l">
              <a:spcBef>
                <a:spcPts val="0"/>
              </a:spcBef>
              <a:spcAft>
                <a:spcPts val="0"/>
              </a:spcAft>
              <a:buClr>
                <a:srgbClr val="111111"/>
              </a:buClr>
              <a:buSzPct val="100000"/>
              <a:buChar char="○"/>
            </a:pPr>
            <a:r>
              <a:rPr lang="en-GB" sz="1350">
                <a:solidFill>
                  <a:srgbClr val="111111"/>
                </a:solidFill>
                <a:highlight>
                  <a:srgbClr val="FFFFFF"/>
                </a:highlight>
              </a:rPr>
              <a:t>AdaDelta</a:t>
            </a:r>
            <a:endParaRPr sz="1350">
              <a:solidFill>
                <a:srgbClr val="111111"/>
              </a:solidFill>
              <a:highlight>
                <a:srgbClr val="FFFFFF"/>
              </a:highlight>
            </a:endParaRPr>
          </a:p>
          <a:p>
            <a:pPr indent="-307895" lvl="1" marL="914400" rtl="0" algn="l">
              <a:spcBef>
                <a:spcPts val="0"/>
              </a:spcBef>
              <a:spcAft>
                <a:spcPts val="0"/>
              </a:spcAft>
              <a:buClr>
                <a:srgbClr val="111111"/>
              </a:buClr>
              <a:buSzPct val="100000"/>
              <a:buChar char="○"/>
            </a:pPr>
            <a:r>
              <a:rPr lang="en-GB" sz="1350">
                <a:solidFill>
                  <a:srgbClr val="111111"/>
                </a:solidFill>
                <a:highlight>
                  <a:srgbClr val="FFFFFF"/>
                </a:highlight>
              </a:rPr>
              <a:t>RMSprop</a:t>
            </a:r>
            <a:endParaRPr sz="1350">
              <a:solidFill>
                <a:srgbClr val="111111"/>
              </a:solidFill>
              <a:highlight>
                <a:srgbClr val="FFFFFF"/>
              </a:highlight>
            </a:endParaRPr>
          </a:p>
          <a:p>
            <a:pPr indent="-307895" lvl="1" marL="914400" rtl="0" algn="l">
              <a:spcBef>
                <a:spcPts val="0"/>
              </a:spcBef>
              <a:spcAft>
                <a:spcPts val="0"/>
              </a:spcAft>
              <a:buClr>
                <a:srgbClr val="111111"/>
              </a:buClr>
              <a:buSzPct val="100000"/>
              <a:buChar char="○"/>
            </a:pPr>
            <a:r>
              <a:rPr b="1" lang="en-GB" sz="1350">
                <a:solidFill>
                  <a:srgbClr val="111111"/>
                </a:solidFill>
                <a:highlight>
                  <a:srgbClr val="FFFFFF"/>
                </a:highlight>
              </a:rPr>
              <a:t>Adam</a:t>
            </a:r>
            <a:r>
              <a:rPr i="1" lang="en-GB" sz="1350">
                <a:solidFill>
                  <a:srgbClr val="111111"/>
                </a:solidFill>
                <a:highlight>
                  <a:srgbClr val="FFFFFF"/>
                </a:highlight>
              </a:rPr>
              <a:t> - the most used optimizers</a:t>
            </a:r>
            <a:endParaRPr i="1" sz="1350">
              <a:solidFill>
                <a:srgbClr val="111111"/>
              </a:solidFill>
              <a:highlight>
                <a:srgbClr val="FFFFFF"/>
              </a:highlight>
            </a:endParaRPr>
          </a:p>
          <a:p>
            <a:pPr indent="0" lvl="0" marL="457200" rtl="0" algn="l">
              <a:spcBef>
                <a:spcPts val="1200"/>
              </a:spcBef>
              <a:spcAft>
                <a:spcPts val="1200"/>
              </a:spcAft>
              <a:buNone/>
            </a:pPr>
            <a:r>
              <a:t/>
            </a:r>
            <a:endParaRPr sz="1350">
              <a:solidFill>
                <a:srgbClr val="111111"/>
              </a:solidFill>
              <a:highlight>
                <a:srgbClr val="FFFFFF"/>
              </a:highlight>
            </a:endParaRPr>
          </a:p>
        </p:txBody>
      </p:sp>
      <p:sp>
        <p:nvSpPr>
          <p:cNvPr id="309" name="Google Shape;30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Gradient Descent</a:t>
            </a:r>
            <a:endParaRPr/>
          </a:p>
        </p:txBody>
      </p:sp>
      <p:sp>
        <p:nvSpPr>
          <p:cNvPr id="315" name="Google Shape;315;p43"/>
          <p:cNvSpPr txBox="1"/>
          <p:nvPr>
            <p:ph idx="1" type="body"/>
          </p:nvPr>
        </p:nvSpPr>
        <p:spPr>
          <a:xfrm>
            <a:off x="311700" y="961975"/>
            <a:ext cx="8520600" cy="3930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t>G</a:t>
            </a:r>
            <a:r>
              <a:rPr lang="en-GB" sz="1200"/>
              <a:t>radient Descent is an optimization algorithm for </a:t>
            </a:r>
            <a:r>
              <a:rPr b="1" lang="en-GB" sz="1200"/>
              <a:t>finding a local minimum</a:t>
            </a:r>
            <a:r>
              <a:rPr lang="en-GB" sz="1200"/>
              <a:t> of a differentiable function. Gradient descent is simply used to find the values of a function's parameters (coefficients) that </a:t>
            </a:r>
            <a:r>
              <a:rPr b="1" lang="en-GB" sz="1200"/>
              <a:t>minimize a cost function</a:t>
            </a:r>
            <a:r>
              <a:rPr lang="en-GB" sz="1200"/>
              <a:t> as far as possible.</a:t>
            </a:r>
            <a:endParaRPr sz="1200"/>
          </a:p>
          <a:p>
            <a:pPr indent="-304800" lvl="0" marL="457200" rtl="0" algn="l">
              <a:spcBef>
                <a:spcPts val="0"/>
              </a:spcBef>
              <a:spcAft>
                <a:spcPts val="0"/>
              </a:spcAft>
              <a:buSzPts val="1200"/>
              <a:buChar char="●"/>
            </a:pPr>
            <a:r>
              <a:rPr lang="en-GB" sz="1200"/>
              <a:t>The algorithm works by:-</a:t>
            </a:r>
            <a:endParaRPr sz="1200"/>
          </a:p>
          <a:p>
            <a:pPr indent="-304800" lvl="1" marL="914400" rtl="0" algn="l">
              <a:spcBef>
                <a:spcPts val="0"/>
              </a:spcBef>
              <a:spcAft>
                <a:spcPts val="0"/>
              </a:spcAft>
              <a:buSzPts val="1200"/>
              <a:buChar char="○"/>
            </a:pPr>
            <a:r>
              <a:rPr lang="en-GB" sz="1200"/>
              <a:t>Calculate what a small change in each individual weight would do to the loss function.</a:t>
            </a:r>
            <a:endParaRPr sz="1200"/>
          </a:p>
          <a:p>
            <a:pPr indent="-304800" lvl="1" marL="914400" rtl="0" algn="l">
              <a:spcBef>
                <a:spcPts val="0"/>
              </a:spcBef>
              <a:spcAft>
                <a:spcPts val="0"/>
              </a:spcAft>
              <a:buSzPts val="1200"/>
              <a:buChar char="○"/>
            </a:pPr>
            <a:r>
              <a:rPr lang="en-GB" sz="1200"/>
              <a:t>Adjust each individual weight based on its gradient.</a:t>
            </a:r>
            <a:endParaRPr sz="1200"/>
          </a:p>
          <a:p>
            <a:pPr indent="-304800" lvl="1" marL="914400" rtl="0" algn="l">
              <a:spcBef>
                <a:spcPts val="0"/>
              </a:spcBef>
              <a:spcAft>
                <a:spcPts val="0"/>
              </a:spcAft>
              <a:buSzPts val="1200"/>
              <a:buChar char="○"/>
            </a:pPr>
            <a:r>
              <a:rPr lang="en-GB" sz="1200"/>
              <a:t>Keep doing steps 1 and 2 until the loss function gets as low as possible</a:t>
            </a:r>
            <a:endParaRPr sz="1200"/>
          </a:p>
        </p:txBody>
      </p:sp>
      <p:sp>
        <p:nvSpPr>
          <p:cNvPr id="316" name="Google Shape;31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17" name="Google Shape;317;p43"/>
          <p:cNvPicPr preferRelativeResize="0"/>
          <p:nvPr/>
        </p:nvPicPr>
        <p:blipFill>
          <a:blip r:embed="rId3">
            <a:alphaModFix/>
          </a:blip>
          <a:stretch>
            <a:fillRect/>
          </a:stretch>
        </p:blipFill>
        <p:spPr>
          <a:xfrm>
            <a:off x="641325" y="2801425"/>
            <a:ext cx="3454024" cy="2144601"/>
          </a:xfrm>
          <a:prstGeom prst="rect">
            <a:avLst/>
          </a:prstGeom>
          <a:noFill/>
          <a:ln>
            <a:noFill/>
          </a:ln>
        </p:spPr>
      </p:pic>
      <p:sp>
        <p:nvSpPr>
          <p:cNvPr id="318" name="Google Shape;318;p43"/>
          <p:cNvSpPr txBox="1"/>
          <p:nvPr/>
        </p:nvSpPr>
        <p:spPr>
          <a:xfrm>
            <a:off x="311700" y="4743300"/>
            <a:ext cx="138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Image Source</a:t>
            </a:r>
            <a:endParaRPr/>
          </a:p>
        </p:txBody>
      </p:sp>
      <p:sp>
        <p:nvSpPr>
          <p:cNvPr id="319" name="Google Shape;319;p43"/>
          <p:cNvSpPr/>
          <p:nvPr/>
        </p:nvSpPr>
        <p:spPr>
          <a:xfrm>
            <a:off x="3144550" y="4208125"/>
            <a:ext cx="796500" cy="455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43"/>
          <p:cNvCxnSpPr>
            <a:endCxn id="319" idx="6"/>
          </p:cNvCxnSpPr>
          <p:nvPr/>
        </p:nvCxnSpPr>
        <p:spPr>
          <a:xfrm rot="10800000">
            <a:off x="3941050" y="4435675"/>
            <a:ext cx="341400" cy="72300"/>
          </a:xfrm>
          <a:prstGeom prst="straightConnector1">
            <a:avLst/>
          </a:prstGeom>
          <a:noFill/>
          <a:ln cap="flat" cmpd="sng" w="9525">
            <a:solidFill>
              <a:schemeClr val="dk2"/>
            </a:solidFill>
            <a:prstDash val="solid"/>
            <a:round/>
            <a:headEnd len="med" w="med" type="none"/>
            <a:tailEnd len="med" w="med" type="triangle"/>
          </a:ln>
        </p:spPr>
      </p:cxnSp>
      <p:sp>
        <p:nvSpPr>
          <p:cNvPr id="321" name="Google Shape;321;p43"/>
          <p:cNvSpPr txBox="1"/>
          <p:nvPr/>
        </p:nvSpPr>
        <p:spPr>
          <a:xfrm>
            <a:off x="4168600" y="4287175"/>
            <a:ext cx="93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Our goal</a:t>
            </a:r>
            <a:endParaRPr sz="1200"/>
          </a:p>
        </p:txBody>
      </p:sp>
      <p:pic>
        <p:nvPicPr>
          <p:cNvPr id="322" name="Google Shape;322;p43"/>
          <p:cNvPicPr preferRelativeResize="0"/>
          <p:nvPr/>
        </p:nvPicPr>
        <p:blipFill>
          <a:blip r:embed="rId5">
            <a:alphaModFix/>
          </a:blip>
          <a:stretch>
            <a:fillRect/>
          </a:stretch>
        </p:blipFill>
        <p:spPr>
          <a:xfrm>
            <a:off x="5498375" y="2801425"/>
            <a:ext cx="2781300" cy="866775"/>
          </a:xfrm>
          <a:prstGeom prst="rect">
            <a:avLst/>
          </a:prstGeom>
          <a:noFill/>
          <a:ln>
            <a:noFill/>
          </a:ln>
        </p:spPr>
      </p:pic>
      <p:sp>
        <p:nvSpPr>
          <p:cNvPr id="323" name="Google Shape;323;p43"/>
          <p:cNvSpPr txBox="1"/>
          <p:nvPr/>
        </p:nvSpPr>
        <p:spPr>
          <a:xfrm>
            <a:off x="5498375" y="3765175"/>
            <a:ext cx="2989200" cy="11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Gradient descent equation,</a:t>
            </a:r>
            <a:endParaRPr sz="1200"/>
          </a:p>
          <a:p>
            <a:pPr indent="0" lvl="0" marL="0" rtl="0" algn="ctr">
              <a:spcBef>
                <a:spcPts val="0"/>
              </a:spcBef>
              <a:spcAft>
                <a:spcPts val="0"/>
              </a:spcAft>
              <a:buNone/>
            </a:pPr>
            <a:r>
              <a:rPr lang="en-GB" sz="1200"/>
              <a:t>Where:</a:t>
            </a:r>
            <a:endParaRPr sz="1200"/>
          </a:p>
          <a:p>
            <a:pPr indent="0" lvl="0" marL="0" rtl="0" algn="ctr">
              <a:spcBef>
                <a:spcPts val="0"/>
              </a:spcBef>
              <a:spcAft>
                <a:spcPts val="0"/>
              </a:spcAft>
              <a:buNone/>
            </a:pPr>
            <a:r>
              <a:rPr lang="en-GB" sz="1200"/>
              <a:t>theta(j) is the parameter at the correspond</a:t>
            </a:r>
            <a:endParaRPr sz="1200"/>
          </a:p>
          <a:p>
            <a:pPr indent="0" lvl="0" marL="0" rtl="0" algn="ctr">
              <a:spcBef>
                <a:spcPts val="0"/>
              </a:spcBef>
              <a:spcAft>
                <a:spcPts val="0"/>
              </a:spcAft>
              <a:buNone/>
            </a:pPr>
            <a:r>
              <a:rPr lang="en-GB" sz="1200"/>
              <a:t>Alpha is the learning rate</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Gradient Descent - Learning rate</a:t>
            </a:r>
            <a:endParaRPr/>
          </a:p>
        </p:txBody>
      </p:sp>
      <p:sp>
        <p:nvSpPr>
          <p:cNvPr id="329" name="Google Shape;32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t>In Gradient Descent, the learning rate should not be too high or too low. See figure below.</a:t>
            </a:r>
            <a:endParaRPr sz="1200"/>
          </a:p>
          <a:p>
            <a:pPr indent="-304800" lvl="0" marL="457200" rtl="0" algn="l">
              <a:spcBef>
                <a:spcPts val="0"/>
              </a:spcBef>
              <a:spcAft>
                <a:spcPts val="0"/>
              </a:spcAft>
              <a:buSzPts val="1200"/>
              <a:buChar char="●"/>
            </a:pPr>
            <a:r>
              <a:rPr lang="en-GB" sz="1200"/>
              <a:t>If the steps it takes are too big, it may not reach the local minimum because it bounces back and forth between the convex function of gradient descent </a:t>
            </a:r>
            <a:endParaRPr sz="1200"/>
          </a:p>
          <a:p>
            <a:pPr indent="-304800" lvl="0" marL="457200" rtl="0" algn="l">
              <a:spcBef>
                <a:spcPts val="0"/>
              </a:spcBef>
              <a:spcAft>
                <a:spcPts val="0"/>
              </a:spcAft>
              <a:buSzPts val="1200"/>
              <a:buChar char="●"/>
            </a:pPr>
            <a:r>
              <a:rPr lang="en-GB" sz="1200"/>
              <a:t>Similarly if the learning rate is too small gradient descent will eventually reach the local minimum but that may take a while</a:t>
            </a:r>
            <a:endParaRPr sz="1200"/>
          </a:p>
        </p:txBody>
      </p:sp>
      <p:sp>
        <p:nvSpPr>
          <p:cNvPr id="330" name="Google Shape;33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31" name="Google Shape;331;p44"/>
          <p:cNvPicPr preferRelativeResize="0"/>
          <p:nvPr/>
        </p:nvPicPr>
        <p:blipFill>
          <a:blip r:embed="rId3">
            <a:alphaModFix/>
          </a:blip>
          <a:stretch>
            <a:fillRect/>
          </a:stretch>
        </p:blipFill>
        <p:spPr>
          <a:xfrm>
            <a:off x="506850" y="2302796"/>
            <a:ext cx="5213325" cy="2438650"/>
          </a:xfrm>
          <a:prstGeom prst="rect">
            <a:avLst/>
          </a:prstGeom>
          <a:noFill/>
          <a:ln>
            <a:noFill/>
          </a:ln>
        </p:spPr>
      </p:pic>
      <p:sp>
        <p:nvSpPr>
          <p:cNvPr id="332" name="Google Shape;332;p44"/>
          <p:cNvSpPr txBox="1"/>
          <p:nvPr/>
        </p:nvSpPr>
        <p:spPr>
          <a:xfrm>
            <a:off x="5926475" y="2202200"/>
            <a:ext cx="2793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Disadvantages:</a:t>
            </a:r>
            <a:endParaRPr sz="1200">
              <a:solidFill>
                <a:srgbClr val="666666"/>
              </a:solidFill>
            </a:endParaRPr>
          </a:p>
          <a:p>
            <a:pPr indent="0" lvl="0" marL="0" rtl="0" algn="l">
              <a:spcBef>
                <a:spcPts val="0"/>
              </a:spcBef>
              <a:spcAft>
                <a:spcPts val="0"/>
              </a:spcAft>
              <a:buNone/>
            </a:pPr>
            <a:r>
              <a:t/>
            </a:r>
            <a:endParaRPr sz="1200">
              <a:solidFill>
                <a:srgbClr val="666666"/>
              </a:solidFill>
            </a:endParaRPr>
          </a:p>
          <a:p>
            <a:pPr indent="-304800" lvl="0" marL="457200" rtl="0" algn="l">
              <a:spcBef>
                <a:spcPts val="0"/>
              </a:spcBef>
              <a:spcAft>
                <a:spcPts val="0"/>
              </a:spcAft>
              <a:buClr>
                <a:srgbClr val="666666"/>
              </a:buClr>
              <a:buSzPts val="1200"/>
              <a:buChar char="●"/>
            </a:pPr>
            <a:r>
              <a:rPr lang="en-GB" sz="1200">
                <a:solidFill>
                  <a:srgbClr val="666666"/>
                </a:solidFill>
              </a:rPr>
              <a:t>May trap at local minima.</a:t>
            </a:r>
            <a:endParaRPr sz="1200">
              <a:solidFill>
                <a:srgbClr val="666666"/>
              </a:solidFill>
            </a:endParaRPr>
          </a:p>
          <a:p>
            <a:pPr indent="-304800" lvl="0" marL="457200" rtl="0" algn="l">
              <a:spcBef>
                <a:spcPts val="0"/>
              </a:spcBef>
              <a:spcAft>
                <a:spcPts val="0"/>
              </a:spcAft>
              <a:buClr>
                <a:srgbClr val="666666"/>
              </a:buClr>
              <a:buSzPts val="1200"/>
              <a:buChar char="●"/>
            </a:pPr>
            <a:r>
              <a:rPr lang="en-GB" sz="1200">
                <a:solidFill>
                  <a:srgbClr val="666666"/>
                </a:solidFill>
              </a:rPr>
              <a:t>Weights are changed after calculating the gradient on the whole dataset. So, if the dataset is too large then this may take years to converge to the minima.</a:t>
            </a:r>
            <a:endParaRPr sz="1200">
              <a:solidFill>
                <a:srgbClr val="666666"/>
              </a:solidFill>
            </a:endParaRPr>
          </a:p>
          <a:p>
            <a:pPr indent="-304800" lvl="0" marL="457200" rtl="0" algn="l">
              <a:spcBef>
                <a:spcPts val="0"/>
              </a:spcBef>
              <a:spcAft>
                <a:spcPts val="0"/>
              </a:spcAft>
              <a:buClr>
                <a:srgbClr val="666666"/>
              </a:buClr>
              <a:buSzPts val="1200"/>
              <a:buChar char="●"/>
            </a:pPr>
            <a:r>
              <a:rPr lang="en-GB" sz="1200">
                <a:solidFill>
                  <a:srgbClr val="666666"/>
                </a:solidFill>
              </a:rPr>
              <a:t>Requires large memory to calculate the gradient on the whole dataset.</a:t>
            </a:r>
            <a:endParaRPr sz="1200">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38" name="Google Shape;338;p45"/>
          <p:cNvPicPr preferRelativeResize="0"/>
          <p:nvPr/>
        </p:nvPicPr>
        <p:blipFill>
          <a:blip r:embed="rId3">
            <a:alphaModFix/>
          </a:blip>
          <a:stretch>
            <a:fillRect/>
          </a:stretch>
        </p:blipFill>
        <p:spPr>
          <a:xfrm>
            <a:off x="1714500" y="534400"/>
            <a:ext cx="5715000" cy="3810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Stochastic Gradient Descent (SGD)</a:t>
            </a:r>
            <a:endParaRPr/>
          </a:p>
        </p:txBody>
      </p:sp>
      <p:sp>
        <p:nvSpPr>
          <p:cNvPr id="344" name="Google Shape;34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t>SGD algorithm is an extension of the Gradient Descent and it overcomes some of the disadvantages of the GD algorithm.</a:t>
            </a:r>
            <a:endParaRPr sz="1200"/>
          </a:p>
          <a:p>
            <a:pPr indent="-304800" lvl="0" marL="457200" rtl="0" algn="l">
              <a:spcBef>
                <a:spcPts val="0"/>
              </a:spcBef>
              <a:spcAft>
                <a:spcPts val="0"/>
              </a:spcAft>
              <a:buSzPts val="1200"/>
              <a:buChar char="●"/>
            </a:pPr>
            <a:r>
              <a:rPr lang="en-GB" sz="1200"/>
              <a:t>In the SGD algorithm derivative is computed taking one point at a time.</a:t>
            </a:r>
            <a:endParaRPr sz="1200"/>
          </a:p>
          <a:p>
            <a:pPr indent="0" lvl="0" marL="457200" rtl="0" algn="ctr">
              <a:spcBef>
                <a:spcPts val="1200"/>
              </a:spcBef>
              <a:spcAft>
                <a:spcPts val="0"/>
              </a:spcAft>
              <a:buNone/>
            </a:pPr>
            <a:r>
              <a:rPr b="1" lang="en-GB" sz="1200"/>
              <a:t>θ=θ−α⋅∇J(θ;x(i);y(i)) , </a:t>
            </a:r>
            <a:endParaRPr b="1" sz="1200"/>
          </a:p>
          <a:p>
            <a:pPr indent="0" lvl="0" marL="457200" rtl="0" algn="ctr">
              <a:spcBef>
                <a:spcPts val="1200"/>
              </a:spcBef>
              <a:spcAft>
                <a:spcPts val="0"/>
              </a:spcAft>
              <a:buNone/>
            </a:pPr>
            <a:r>
              <a:rPr b="1" lang="en-GB" sz="1200"/>
              <a:t>where {x(i) ,y(i)} are the training examples</a:t>
            </a:r>
            <a:endParaRPr b="1" sz="1200"/>
          </a:p>
          <a:p>
            <a:pPr indent="0" lvl="0" marL="457200" rtl="0" algn="l">
              <a:spcBef>
                <a:spcPts val="1200"/>
              </a:spcBef>
              <a:spcAft>
                <a:spcPts val="1200"/>
              </a:spcAft>
              <a:buNone/>
            </a:pPr>
            <a:r>
              <a:t/>
            </a:r>
            <a:endParaRPr sz="1200"/>
          </a:p>
        </p:txBody>
      </p:sp>
      <p:sp>
        <p:nvSpPr>
          <p:cNvPr id="345" name="Google Shape;34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46" name="Google Shape;346;p46"/>
          <p:cNvPicPr preferRelativeResize="0"/>
          <p:nvPr/>
        </p:nvPicPr>
        <p:blipFill>
          <a:blip r:embed="rId3">
            <a:alphaModFix/>
          </a:blip>
          <a:stretch>
            <a:fillRect/>
          </a:stretch>
        </p:blipFill>
        <p:spPr>
          <a:xfrm>
            <a:off x="1880637" y="2775850"/>
            <a:ext cx="5382725" cy="2168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Mini Batch Stochastic Gradient Descent (MB-SGD)</a:t>
            </a:r>
            <a:endParaRPr/>
          </a:p>
        </p:txBody>
      </p:sp>
      <p:sp>
        <p:nvSpPr>
          <p:cNvPr id="352" name="Google Shape;35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t>MB-SGD algorithm is an extension of the SGD algorithm and it overcomes the problem of large time complexity in the case of the SGD algorithm. </a:t>
            </a:r>
            <a:endParaRPr sz="1200"/>
          </a:p>
          <a:p>
            <a:pPr indent="-304800" lvl="0" marL="457200" rtl="0" algn="l">
              <a:spcBef>
                <a:spcPts val="0"/>
              </a:spcBef>
              <a:spcAft>
                <a:spcPts val="0"/>
              </a:spcAft>
              <a:buSzPts val="1200"/>
              <a:buChar char="●"/>
            </a:pPr>
            <a:r>
              <a:rPr lang="en-GB" sz="1200"/>
              <a:t>MB-SGD algorithm takes a batch of points or subset of points from the dataset to compute derivates</a:t>
            </a:r>
            <a:endParaRPr sz="1200"/>
          </a:p>
          <a:p>
            <a:pPr indent="0" lvl="0" marL="0" rtl="0" algn="ctr">
              <a:spcBef>
                <a:spcPts val="1200"/>
              </a:spcBef>
              <a:spcAft>
                <a:spcPts val="0"/>
              </a:spcAft>
              <a:buNone/>
            </a:pPr>
            <a:r>
              <a:rPr b="1" lang="en-GB" sz="1200"/>
              <a:t>θ=θ−α⋅∇J(θ; B(i)), </a:t>
            </a:r>
            <a:endParaRPr b="1" sz="1200"/>
          </a:p>
          <a:p>
            <a:pPr indent="0" lvl="0" marL="0" rtl="0" algn="ctr">
              <a:spcBef>
                <a:spcPts val="1200"/>
              </a:spcBef>
              <a:spcAft>
                <a:spcPts val="0"/>
              </a:spcAft>
              <a:buNone/>
            </a:pPr>
            <a:r>
              <a:rPr b="1" lang="en-GB" sz="1200"/>
              <a:t>where {B(i)} are the batches of training examples.</a:t>
            </a:r>
            <a:endParaRPr b="1" sz="1200"/>
          </a:p>
          <a:p>
            <a:pPr indent="0" lvl="0" marL="0" rtl="0" algn="ctr">
              <a:spcBef>
                <a:spcPts val="1200"/>
              </a:spcBef>
              <a:spcAft>
                <a:spcPts val="1200"/>
              </a:spcAft>
              <a:buNone/>
            </a:pPr>
            <a:r>
              <a:t/>
            </a:r>
            <a:endParaRPr b="1" sz="1200"/>
          </a:p>
        </p:txBody>
      </p:sp>
      <p:sp>
        <p:nvSpPr>
          <p:cNvPr id="353" name="Google Shape;35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54" name="Google Shape;354;p47"/>
          <p:cNvPicPr preferRelativeResize="0"/>
          <p:nvPr/>
        </p:nvPicPr>
        <p:blipFill>
          <a:blip r:embed="rId3">
            <a:alphaModFix/>
          </a:blip>
          <a:stretch>
            <a:fillRect/>
          </a:stretch>
        </p:blipFill>
        <p:spPr>
          <a:xfrm>
            <a:off x="885825" y="2928163"/>
            <a:ext cx="7372350" cy="1914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ADAM</a:t>
            </a:r>
            <a:endParaRPr/>
          </a:p>
        </p:txBody>
      </p:sp>
      <p:sp>
        <p:nvSpPr>
          <p:cNvPr id="360" name="Google Shape;360;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Adam (Adaptive Moment Estimation) works with momentums of first and second order. The intuition behind the Adam is that we don’t want to roll so fast just because we can jump over the minimum, we want to decrease the velocity a little bit for a careful search.</a:t>
            </a:r>
            <a:endParaRPr/>
          </a:p>
        </p:txBody>
      </p:sp>
      <p:sp>
        <p:nvSpPr>
          <p:cNvPr id="361" name="Google Shape;36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Performance Comparison of Optimizers</a:t>
            </a:r>
            <a:endParaRPr/>
          </a:p>
        </p:txBody>
      </p:sp>
      <p:sp>
        <p:nvSpPr>
          <p:cNvPr id="367" name="Google Shape;36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68" name="Google Shape;368;p49"/>
          <p:cNvPicPr preferRelativeResize="0"/>
          <p:nvPr/>
        </p:nvPicPr>
        <p:blipFill>
          <a:blip r:embed="rId3">
            <a:alphaModFix/>
          </a:blip>
          <a:stretch>
            <a:fillRect/>
          </a:stretch>
        </p:blipFill>
        <p:spPr>
          <a:xfrm>
            <a:off x="134475" y="1302275"/>
            <a:ext cx="4572000" cy="3429000"/>
          </a:xfrm>
          <a:prstGeom prst="rect">
            <a:avLst/>
          </a:prstGeom>
          <a:noFill/>
          <a:ln>
            <a:noFill/>
          </a:ln>
        </p:spPr>
      </p:pic>
      <p:pic>
        <p:nvPicPr>
          <p:cNvPr id="369" name="Google Shape;369;p49"/>
          <p:cNvPicPr preferRelativeResize="0"/>
          <p:nvPr/>
        </p:nvPicPr>
        <p:blipFill>
          <a:blip r:embed="rId4">
            <a:alphaModFix/>
          </a:blip>
          <a:stretch>
            <a:fillRect/>
          </a:stretch>
        </p:blipFill>
        <p:spPr>
          <a:xfrm>
            <a:off x="4872842" y="889800"/>
            <a:ext cx="4022909" cy="38414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Useful reading links related to Optimizers</a:t>
            </a:r>
            <a:endParaRPr/>
          </a:p>
        </p:txBody>
      </p:sp>
      <p:sp>
        <p:nvSpPr>
          <p:cNvPr id="375" name="Google Shape;375;p50"/>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u="sng">
                <a:solidFill>
                  <a:schemeClr val="hlink"/>
                </a:solidFill>
                <a:hlinkClick r:id="rId3"/>
              </a:rPr>
              <a:t>Various Optimization Algorithms For Training Neural Network</a:t>
            </a:r>
            <a:endParaRPr/>
          </a:p>
          <a:p>
            <a:pPr indent="-342900" lvl="0" marL="457200" rtl="0" algn="l">
              <a:spcBef>
                <a:spcPts val="0"/>
              </a:spcBef>
              <a:spcAft>
                <a:spcPts val="0"/>
              </a:spcAft>
              <a:buSzPts val="1800"/>
              <a:buAutoNum type="arabicPeriod"/>
            </a:pPr>
            <a:r>
              <a:rPr lang="en-GB" u="sng">
                <a:solidFill>
                  <a:schemeClr val="hlink"/>
                </a:solidFill>
                <a:hlinkClick r:id="rId4"/>
              </a:rPr>
              <a:t>Optimizers Explained</a:t>
            </a:r>
            <a:endParaRPr/>
          </a:p>
          <a:p>
            <a:pPr indent="-342900" lvl="0" marL="457200" rtl="0" algn="l">
              <a:spcBef>
                <a:spcPts val="0"/>
              </a:spcBef>
              <a:spcAft>
                <a:spcPts val="0"/>
              </a:spcAft>
              <a:buSzPts val="1800"/>
              <a:buAutoNum type="arabicPeriod"/>
            </a:pPr>
            <a:r>
              <a:rPr lang="en-GB" u="sng">
                <a:solidFill>
                  <a:schemeClr val="hlink"/>
                </a:solidFill>
                <a:hlinkClick r:id="rId5"/>
              </a:rPr>
              <a:t>5 Algorithms to train Neural Network</a:t>
            </a:r>
            <a:endParaRPr/>
          </a:p>
          <a:p>
            <a:pPr indent="-342900" lvl="0" marL="457200" rtl="0" algn="l">
              <a:spcBef>
                <a:spcPts val="0"/>
              </a:spcBef>
              <a:spcAft>
                <a:spcPts val="0"/>
              </a:spcAft>
              <a:buSzPts val="1800"/>
              <a:buAutoNum type="arabicPeriod"/>
            </a:pPr>
            <a:r>
              <a:rPr lang="en-GB" u="sng">
                <a:solidFill>
                  <a:schemeClr val="hlink"/>
                </a:solidFill>
                <a:hlinkClick r:id="rId6"/>
              </a:rPr>
              <a:t>Training strategy</a:t>
            </a:r>
            <a:endParaRPr/>
          </a:p>
          <a:p>
            <a:pPr indent="-342900" lvl="0" marL="457200" rtl="0" algn="l">
              <a:spcBef>
                <a:spcPts val="0"/>
              </a:spcBef>
              <a:spcAft>
                <a:spcPts val="0"/>
              </a:spcAft>
              <a:buSzPts val="1800"/>
              <a:buAutoNum type="arabicPeriod"/>
            </a:pPr>
            <a:r>
              <a:rPr lang="en-GB" u="sng">
                <a:solidFill>
                  <a:schemeClr val="hlink"/>
                </a:solidFill>
                <a:hlinkClick r:id="rId7"/>
              </a:rPr>
              <a:t>Stochastic vs Batch Gradient Descent</a:t>
            </a:r>
            <a:endParaRPr/>
          </a:p>
        </p:txBody>
      </p:sp>
      <p:sp>
        <p:nvSpPr>
          <p:cNvPr id="376" name="Google Shape;376;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Hyperparameters - Activation Functions</a:t>
            </a:r>
            <a:endParaRPr/>
          </a:p>
        </p:txBody>
      </p:sp>
      <p:sp>
        <p:nvSpPr>
          <p:cNvPr id="382" name="Google Shape;382;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Activation Functions decides, whether a neuron should be activated or not by calculating weighted sum and further adding bias with it. </a:t>
            </a:r>
            <a:endParaRPr/>
          </a:p>
          <a:p>
            <a:pPr indent="-342900" lvl="0" marL="457200" rtl="0" algn="l">
              <a:spcBef>
                <a:spcPts val="0"/>
              </a:spcBef>
              <a:spcAft>
                <a:spcPts val="0"/>
              </a:spcAft>
              <a:buSzPts val="1800"/>
              <a:buChar char="●"/>
            </a:pPr>
            <a:r>
              <a:rPr lang="en-GB"/>
              <a:t>The purpose of the activation function is to </a:t>
            </a:r>
            <a:r>
              <a:rPr b="1" lang="en-GB"/>
              <a:t>introduce non-linearity into the output</a:t>
            </a:r>
            <a:r>
              <a:rPr lang="en-GB"/>
              <a:t> of a neuron</a:t>
            </a:r>
            <a:endParaRPr/>
          </a:p>
          <a:p>
            <a:pPr indent="0" lvl="0" marL="457200" rtl="0" algn="l">
              <a:spcBef>
                <a:spcPts val="1200"/>
              </a:spcBef>
              <a:spcAft>
                <a:spcPts val="1200"/>
              </a:spcAft>
              <a:buNone/>
            </a:pPr>
            <a:r>
              <a:t/>
            </a:r>
            <a:endParaRPr/>
          </a:p>
        </p:txBody>
      </p:sp>
      <p:sp>
        <p:nvSpPr>
          <p:cNvPr id="383" name="Google Shape;38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84" name="Google Shape;384;p51"/>
          <p:cNvPicPr preferRelativeResize="0"/>
          <p:nvPr/>
        </p:nvPicPr>
        <p:blipFill>
          <a:blip r:embed="rId3">
            <a:alphaModFix/>
          </a:blip>
          <a:stretch>
            <a:fillRect/>
          </a:stretch>
        </p:blipFill>
        <p:spPr>
          <a:xfrm>
            <a:off x="2673099" y="2180050"/>
            <a:ext cx="3797800" cy="2736375"/>
          </a:xfrm>
          <a:prstGeom prst="rect">
            <a:avLst/>
          </a:prstGeom>
          <a:noFill/>
          <a:ln>
            <a:noFill/>
          </a:ln>
        </p:spPr>
      </p:pic>
      <p:sp>
        <p:nvSpPr>
          <p:cNvPr id="385" name="Google Shape;385;p51"/>
          <p:cNvSpPr txBox="1"/>
          <p:nvPr/>
        </p:nvSpPr>
        <p:spPr>
          <a:xfrm>
            <a:off x="5689225" y="4568875"/>
            <a:ext cx="15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Image Source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Applications of TS Analysis</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Stock &amp; Market Prices </a:t>
            </a:r>
            <a:endParaRPr/>
          </a:p>
          <a:p>
            <a:pPr indent="-317500" lvl="1" marL="914400" rtl="0" algn="l">
              <a:spcBef>
                <a:spcPts val="0"/>
              </a:spcBef>
              <a:spcAft>
                <a:spcPts val="0"/>
              </a:spcAft>
              <a:buSzPts val="1400"/>
              <a:buChar char="○"/>
            </a:pPr>
            <a:r>
              <a:rPr lang="en-GB"/>
              <a:t>predict future prices</a:t>
            </a:r>
            <a:endParaRPr/>
          </a:p>
          <a:p>
            <a:pPr indent="-342900" lvl="0" marL="457200" rtl="0" algn="l">
              <a:spcBef>
                <a:spcPts val="0"/>
              </a:spcBef>
              <a:spcAft>
                <a:spcPts val="0"/>
              </a:spcAft>
              <a:buSzPts val="1800"/>
              <a:buChar char="➢"/>
            </a:pPr>
            <a:r>
              <a:rPr lang="en-GB"/>
              <a:t>Logistic  &amp; Transportation</a:t>
            </a:r>
            <a:endParaRPr/>
          </a:p>
          <a:p>
            <a:pPr indent="-317500" lvl="1" marL="914400" rtl="0" algn="l">
              <a:spcBef>
                <a:spcPts val="0"/>
              </a:spcBef>
              <a:spcAft>
                <a:spcPts val="0"/>
              </a:spcAft>
              <a:buSzPts val="1400"/>
              <a:buChar char="○"/>
            </a:pPr>
            <a:r>
              <a:rPr lang="en-GB"/>
              <a:t>Forecasting of shipped packages: workforce planning</a:t>
            </a:r>
            <a:endParaRPr/>
          </a:p>
          <a:p>
            <a:pPr indent="-342900" lvl="0" marL="457200" rtl="0" algn="l">
              <a:spcBef>
                <a:spcPts val="0"/>
              </a:spcBef>
              <a:spcAft>
                <a:spcPts val="0"/>
              </a:spcAft>
              <a:buSzPts val="1800"/>
              <a:buChar char="➢"/>
            </a:pPr>
            <a:r>
              <a:rPr lang="en-GB"/>
              <a:t>Retail Grocery</a:t>
            </a:r>
            <a:endParaRPr/>
          </a:p>
          <a:p>
            <a:pPr indent="-317500" lvl="1" marL="914400" rtl="0" algn="l">
              <a:spcBef>
                <a:spcPts val="0"/>
              </a:spcBef>
              <a:spcAft>
                <a:spcPts val="0"/>
              </a:spcAft>
              <a:buSzPts val="1400"/>
              <a:buChar char="○"/>
            </a:pPr>
            <a:r>
              <a:rPr lang="en-GB"/>
              <a:t>Forecasting of sales during promotions: optimizing warehouses</a:t>
            </a:r>
            <a:endParaRPr/>
          </a:p>
          <a:p>
            <a:pPr indent="-342900" lvl="0" marL="457200" rtl="0" algn="l">
              <a:spcBef>
                <a:spcPts val="0"/>
              </a:spcBef>
              <a:spcAft>
                <a:spcPts val="0"/>
              </a:spcAft>
              <a:buSzPts val="1800"/>
              <a:buChar char="➢"/>
            </a:pPr>
            <a:r>
              <a:rPr lang="en-GB"/>
              <a:t>Insurance</a:t>
            </a:r>
            <a:endParaRPr/>
          </a:p>
          <a:p>
            <a:pPr indent="-317500" lvl="1" marL="914400" rtl="0" algn="l">
              <a:spcBef>
                <a:spcPts val="0"/>
              </a:spcBef>
              <a:spcAft>
                <a:spcPts val="0"/>
              </a:spcAft>
              <a:buSzPts val="1400"/>
              <a:buChar char="○"/>
            </a:pPr>
            <a:r>
              <a:rPr lang="en-GB"/>
              <a:t>Claims prediction: determining insurance policies</a:t>
            </a:r>
            <a:endParaRPr/>
          </a:p>
          <a:p>
            <a:pPr indent="-342900" lvl="0" marL="457200" rtl="0" algn="l">
              <a:spcBef>
                <a:spcPts val="0"/>
              </a:spcBef>
              <a:spcAft>
                <a:spcPts val="0"/>
              </a:spcAft>
              <a:buSzPts val="1800"/>
              <a:buChar char="➢"/>
            </a:pPr>
            <a:r>
              <a:rPr lang="en-GB"/>
              <a:t>Manufacturing</a:t>
            </a:r>
            <a:endParaRPr/>
          </a:p>
          <a:p>
            <a:pPr indent="-317500" lvl="1" marL="914400" rtl="0" algn="l">
              <a:spcBef>
                <a:spcPts val="0"/>
              </a:spcBef>
              <a:spcAft>
                <a:spcPts val="0"/>
              </a:spcAft>
              <a:buSzPts val="1400"/>
              <a:buChar char="○"/>
            </a:pPr>
            <a:r>
              <a:rPr lang="en-GB"/>
              <a:t>Predictive Maintenance: improving operational efficiency</a:t>
            </a:r>
            <a:endParaRPr/>
          </a:p>
          <a:p>
            <a:pPr indent="-342900" lvl="0" marL="457200" rtl="0" algn="l">
              <a:spcBef>
                <a:spcPts val="0"/>
              </a:spcBef>
              <a:spcAft>
                <a:spcPts val="0"/>
              </a:spcAft>
              <a:buSzPts val="1800"/>
              <a:buChar char="➢"/>
            </a:pPr>
            <a:r>
              <a:rPr lang="en-GB"/>
              <a:t>Energy &amp; Utilities</a:t>
            </a:r>
            <a:endParaRPr/>
          </a:p>
          <a:p>
            <a:pPr indent="-317500" lvl="1" marL="914400" rtl="0" algn="l">
              <a:spcBef>
                <a:spcPts val="0"/>
              </a:spcBef>
              <a:spcAft>
                <a:spcPts val="0"/>
              </a:spcAft>
              <a:buSzPts val="1400"/>
              <a:buChar char="○"/>
            </a:pPr>
            <a:r>
              <a:rPr lang="en-GB"/>
              <a:t>Energy load forecasting: better planning and trading strategies</a:t>
            </a:r>
            <a:endParaRPr/>
          </a:p>
          <a:p>
            <a:pPr indent="0" lvl="0" marL="457200" rtl="0" algn="l">
              <a:spcBef>
                <a:spcPts val="1200"/>
              </a:spcBef>
              <a:spcAft>
                <a:spcPts val="1200"/>
              </a:spcAft>
              <a:buNone/>
            </a:pPr>
            <a:r>
              <a:t/>
            </a:r>
            <a:endParaRPr/>
          </a:p>
        </p:txBody>
      </p:sp>
      <p:sp>
        <p:nvSpPr>
          <p:cNvPr id="74" name="Google Shape;7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Types of Activation Functions in ANN</a:t>
            </a:r>
            <a:endParaRPr/>
          </a:p>
        </p:txBody>
      </p:sp>
      <p:sp>
        <p:nvSpPr>
          <p:cNvPr id="391" name="Google Shape;39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Sigmoid </a:t>
            </a:r>
            <a:endParaRPr/>
          </a:p>
          <a:p>
            <a:pPr indent="-342900" lvl="0" marL="457200" rtl="0" algn="l">
              <a:spcBef>
                <a:spcPts val="0"/>
              </a:spcBef>
              <a:spcAft>
                <a:spcPts val="0"/>
              </a:spcAft>
              <a:buSzPts val="1800"/>
              <a:buAutoNum type="arabicPeriod"/>
            </a:pPr>
            <a:r>
              <a:rPr lang="en-GB"/>
              <a:t>Softmax</a:t>
            </a:r>
            <a:endParaRPr/>
          </a:p>
          <a:p>
            <a:pPr indent="-342900" lvl="0" marL="457200" rtl="0" algn="l">
              <a:spcBef>
                <a:spcPts val="0"/>
              </a:spcBef>
              <a:spcAft>
                <a:spcPts val="0"/>
              </a:spcAft>
              <a:buSzPts val="1800"/>
              <a:buAutoNum type="arabicPeriod"/>
            </a:pPr>
            <a:r>
              <a:rPr lang="en-GB"/>
              <a:t>Linear</a:t>
            </a:r>
            <a:endParaRPr/>
          </a:p>
          <a:p>
            <a:pPr indent="-342900" lvl="0" marL="457200" rtl="0" algn="l">
              <a:spcBef>
                <a:spcPts val="0"/>
              </a:spcBef>
              <a:spcAft>
                <a:spcPts val="0"/>
              </a:spcAft>
              <a:buSzPts val="1800"/>
              <a:buAutoNum type="arabicPeriod"/>
            </a:pPr>
            <a:r>
              <a:rPr lang="en-GB"/>
              <a:t>Tanh</a:t>
            </a:r>
            <a:endParaRPr/>
          </a:p>
          <a:p>
            <a:pPr indent="-342900" lvl="0" marL="457200" rtl="0" algn="l">
              <a:spcBef>
                <a:spcPts val="0"/>
              </a:spcBef>
              <a:spcAft>
                <a:spcPts val="0"/>
              </a:spcAft>
              <a:buSzPts val="1800"/>
              <a:buAutoNum type="arabicPeriod"/>
            </a:pPr>
            <a:r>
              <a:rPr lang="en-GB"/>
              <a:t>ReLU</a:t>
            </a:r>
            <a:endParaRPr/>
          </a:p>
          <a:p>
            <a:pPr indent="-342900" lvl="0" marL="457200" rtl="0" algn="l">
              <a:spcBef>
                <a:spcPts val="0"/>
              </a:spcBef>
              <a:spcAft>
                <a:spcPts val="0"/>
              </a:spcAft>
              <a:buSzPts val="1800"/>
              <a:buAutoNum type="arabicPeriod"/>
            </a:pPr>
            <a:r>
              <a:rPr lang="en-GB"/>
              <a:t>Leaky ReLU</a:t>
            </a:r>
            <a:endParaRPr/>
          </a:p>
          <a:p>
            <a:pPr indent="-342900" lvl="0" marL="457200" rtl="0" algn="l">
              <a:spcBef>
                <a:spcPts val="0"/>
              </a:spcBef>
              <a:spcAft>
                <a:spcPts val="0"/>
              </a:spcAft>
              <a:buSzPts val="1800"/>
              <a:buAutoNum type="arabicPeriod"/>
            </a:pPr>
            <a:r>
              <a:rPr lang="en-GB"/>
              <a:t>SELU</a:t>
            </a:r>
            <a:endParaRPr/>
          </a:p>
        </p:txBody>
      </p:sp>
      <p:sp>
        <p:nvSpPr>
          <p:cNvPr id="392" name="Google Shape;39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93" name="Google Shape;393;p52"/>
          <p:cNvSpPr/>
          <p:nvPr/>
        </p:nvSpPr>
        <p:spPr>
          <a:xfrm>
            <a:off x="2755925" y="1337025"/>
            <a:ext cx="368400" cy="750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2"/>
          <p:cNvSpPr txBox="1"/>
          <p:nvPr/>
        </p:nvSpPr>
        <p:spPr>
          <a:xfrm>
            <a:off x="3861025" y="1405250"/>
            <a:ext cx="24966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Most used in Output Layer</a:t>
            </a:r>
            <a:endParaRPr/>
          </a:p>
        </p:txBody>
      </p:sp>
      <p:sp>
        <p:nvSpPr>
          <p:cNvPr id="395" name="Google Shape;395;p52"/>
          <p:cNvSpPr/>
          <p:nvPr/>
        </p:nvSpPr>
        <p:spPr>
          <a:xfrm>
            <a:off x="2755925" y="2196600"/>
            <a:ext cx="368400" cy="1173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2"/>
          <p:cNvSpPr txBox="1"/>
          <p:nvPr/>
        </p:nvSpPr>
        <p:spPr>
          <a:xfrm>
            <a:off x="3861025" y="2485375"/>
            <a:ext cx="24966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Most used in Hidden Layer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1000"/>
                                        <p:tgtEl>
                                          <p:spTgt spid="3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1000"/>
                                        <p:tgtEl>
                                          <p:spTgt spid="3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1000"/>
                                        <p:tgtEl>
                                          <p:spTgt spid="3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1000"/>
                                        <p:tgtEl>
                                          <p:spTgt spid="3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Sigmoid Activation Function</a:t>
            </a:r>
            <a:endParaRPr/>
          </a:p>
        </p:txBody>
      </p:sp>
      <p:sp>
        <p:nvSpPr>
          <p:cNvPr id="402" name="Google Shape;402;p53"/>
          <p:cNvSpPr txBox="1"/>
          <p:nvPr>
            <p:ph idx="1" type="body"/>
          </p:nvPr>
        </p:nvSpPr>
        <p:spPr>
          <a:xfrm>
            <a:off x="311700" y="1152475"/>
            <a:ext cx="5063700" cy="3510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Output value range 0 to 1. </a:t>
            </a:r>
            <a:endParaRPr/>
          </a:p>
          <a:p>
            <a:pPr indent="-342900" lvl="0" marL="457200" rtl="0" algn="l">
              <a:spcBef>
                <a:spcPts val="0"/>
              </a:spcBef>
              <a:spcAft>
                <a:spcPts val="0"/>
              </a:spcAft>
              <a:buSzPts val="1800"/>
              <a:buChar char="●"/>
            </a:pPr>
            <a:r>
              <a:rPr lang="en-GB"/>
              <a:t>Mathematically compute as: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Limitations: Vanishing gradient</a:t>
            </a:r>
            <a:endParaRPr/>
          </a:p>
          <a:p>
            <a:pPr indent="0" lvl="0" marL="914400" rtl="0" algn="l">
              <a:spcBef>
                <a:spcPts val="1200"/>
              </a:spcBef>
              <a:spcAft>
                <a:spcPts val="1200"/>
              </a:spcAft>
              <a:buNone/>
            </a:pPr>
            <a:r>
              <a:t/>
            </a:r>
            <a:endParaRPr/>
          </a:p>
        </p:txBody>
      </p:sp>
      <p:sp>
        <p:nvSpPr>
          <p:cNvPr id="403" name="Google Shape;40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04" name="Google Shape;404;p53"/>
          <p:cNvPicPr preferRelativeResize="0"/>
          <p:nvPr/>
        </p:nvPicPr>
        <p:blipFill>
          <a:blip r:embed="rId3">
            <a:alphaModFix/>
          </a:blip>
          <a:stretch>
            <a:fillRect/>
          </a:stretch>
        </p:blipFill>
        <p:spPr>
          <a:xfrm>
            <a:off x="5432826" y="1226675"/>
            <a:ext cx="3503000" cy="2802400"/>
          </a:xfrm>
          <a:prstGeom prst="rect">
            <a:avLst/>
          </a:prstGeom>
          <a:noFill/>
          <a:ln>
            <a:noFill/>
          </a:ln>
        </p:spPr>
      </p:pic>
      <p:pic>
        <p:nvPicPr>
          <p:cNvPr id="405" name="Google Shape;405;p53"/>
          <p:cNvPicPr preferRelativeResize="0"/>
          <p:nvPr/>
        </p:nvPicPr>
        <p:blipFill rotWithShape="1">
          <a:blip r:embed="rId4">
            <a:alphaModFix/>
          </a:blip>
          <a:srcRect b="25726" l="12420" r="10532" t="16977"/>
          <a:stretch/>
        </p:blipFill>
        <p:spPr>
          <a:xfrm>
            <a:off x="1775825" y="2020400"/>
            <a:ext cx="1989549" cy="1351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Softmax Activation Function</a:t>
            </a:r>
            <a:endParaRPr/>
          </a:p>
        </p:txBody>
      </p:sp>
      <p:sp>
        <p:nvSpPr>
          <p:cNvPr id="411" name="Google Shape;411;p54"/>
          <p:cNvSpPr txBox="1"/>
          <p:nvPr>
            <p:ph idx="1" type="body"/>
          </p:nvPr>
        </p:nvSpPr>
        <p:spPr>
          <a:xfrm>
            <a:off x="311700" y="1152475"/>
            <a:ext cx="4913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Softmax use probability distribution hence it most suitable use at the output layer for </a:t>
            </a:r>
            <a:r>
              <a:rPr lang="en-GB"/>
              <a:t>multi classification</a:t>
            </a:r>
            <a:r>
              <a:rPr lang="en-GB"/>
              <a:t> problem</a:t>
            </a:r>
            <a:endParaRPr/>
          </a:p>
          <a:p>
            <a:pPr indent="-342900" lvl="0" marL="457200" rtl="0" algn="l">
              <a:spcBef>
                <a:spcPts val="0"/>
              </a:spcBef>
              <a:spcAft>
                <a:spcPts val="0"/>
              </a:spcAft>
              <a:buSzPts val="1800"/>
              <a:buChar char="●"/>
            </a:pPr>
            <a:r>
              <a:rPr lang="en-GB"/>
              <a:t>Mathematically compute as:</a:t>
            </a:r>
            <a:endParaRPr/>
          </a:p>
        </p:txBody>
      </p:sp>
      <p:sp>
        <p:nvSpPr>
          <p:cNvPr id="412" name="Google Shape;41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13" name="Google Shape;413;p54"/>
          <p:cNvPicPr preferRelativeResize="0"/>
          <p:nvPr/>
        </p:nvPicPr>
        <p:blipFill>
          <a:blip r:embed="rId3">
            <a:alphaModFix/>
          </a:blip>
          <a:stretch>
            <a:fillRect/>
          </a:stretch>
        </p:blipFill>
        <p:spPr>
          <a:xfrm>
            <a:off x="5498075" y="1227900"/>
            <a:ext cx="3443376" cy="2974225"/>
          </a:xfrm>
          <a:prstGeom prst="rect">
            <a:avLst/>
          </a:prstGeom>
          <a:noFill/>
          <a:ln>
            <a:noFill/>
          </a:ln>
        </p:spPr>
      </p:pic>
      <p:pic>
        <p:nvPicPr>
          <p:cNvPr id="414" name="Google Shape;414;p54"/>
          <p:cNvPicPr preferRelativeResize="0"/>
          <p:nvPr/>
        </p:nvPicPr>
        <p:blipFill rotWithShape="1">
          <a:blip r:embed="rId4">
            <a:alphaModFix/>
          </a:blip>
          <a:srcRect b="29441" l="0" r="0" t="8654"/>
          <a:stretch/>
        </p:blipFill>
        <p:spPr>
          <a:xfrm>
            <a:off x="1947950" y="2571750"/>
            <a:ext cx="1776650" cy="8248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Linear Activation Function</a:t>
            </a:r>
            <a:endParaRPr/>
          </a:p>
        </p:txBody>
      </p:sp>
      <p:sp>
        <p:nvSpPr>
          <p:cNvPr id="420" name="Google Shape;420;p55"/>
          <p:cNvSpPr txBox="1"/>
          <p:nvPr>
            <p:ph idx="1" type="body"/>
          </p:nvPr>
        </p:nvSpPr>
        <p:spPr>
          <a:xfrm>
            <a:off x="311700" y="1152475"/>
            <a:ext cx="520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linear activation function, a.k.a "no activation," is where the activation is proportional to the input.</a:t>
            </a:r>
            <a:endParaRPr/>
          </a:p>
          <a:p>
            <a:pPr indent="-342900" lvl="0" marL="457200" rtl="0" algn="l">
              <a:spcBef>
                <a:spcPts val="0"/>
              </a:spcBef>
              <a:spcAft>
                <a:spcPts val="0"/>
              </a:spcAft>
              <a:buSzPts val="1800"/>
              <a:buChar char="●"/>
            </a:pPr>
            <a:r>
              <a:rPr lang="en-GB"/>
              <a:t>Mathematically compute as:</a:t>
            </a:r>
            <a:endParaRPr/>
          </a:p>
        </p:txBody>
      </p:sp>
      <p:sp>
        <p:nvSpPr>
          <p:cNvPr id="421" name="Google Shape;421;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22" name="Google Shape;422;p55"/>
          <p:cNvPicPr preferRelativeResize="0"/>
          <p:nvPr/>
        </p:nvPicPr>
        <p:blipFill rotWithShape="1">
          <a:blip r:embed="rId3">
            <a:alphaModFix/>
          </a:blip>
          <a:srcRect b="24995" l="0" r="0" t="19789"/>
          <a:stretch/>
        </p:blipFill>
        <p:spPr>
          <a:xfrm>
            <a:off x="2004397" y="2571750"/>
            <a:ext cx="1310900" cy="851525"/>
          </a:xfrm>
          <a:prstGeom prst="rect">
            <a:avLst/>
          </a:prstGeom>
          <a:noFill/>
          <a:ln>
            <a:noFill/>
          </a:ln>
        </p:spPr>
      </p:pic>
      <p:pic>
        <p:nvPicPr>
          <p:cNvPr id="423" name="Google Shape;423;p55"/>
          <p:cNvPicPr preferRelativeResize="0"/>
          <p:nvPr/>
        </p:nvPicPr>
        <p:blipFill>
          <a:blip r:embed="rId4">
            <a:alphaModFix/>
          </a:blip>
          <a:stretch>
            <a:fillRect/>
          </a:stretch>
        </p:blipFill>
        <p:spPr>
          <a:xfrm>
            <a:off x="5211725" y="1070701"/>
            <a:ext cx="3752600" cy="30021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Tanh Activation Function </a:t>
            </a:r>
            <a:endParaRPr/>
          </a:p>
        </p:txBody>
      </p:sp>
      <p:sp>
        <p:nvSpPr>
          <p:cNvPr id="429" name="Google Shape;42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Output value range 0 to 1.</a:t>
            </a:r>
            <a:endParaRPr/>
          </a:p>
          <a:p>
            <a:pPr indent="-342900" lvl="0" marL="457200" rtl="0" algn="l">
              <a:spcBef>
                <a:spcPts val="0"/>
              </a:spcBef>
              <a:spcAft>
                <a:spcPts val="0"/>
              </a:spcAft>
              <a:buSzPts val="1800"/>
              <a:buChar char="●"/>
            </a:pPr>
            <a:r>
              <a:rPr lang="en-GB"/>
              <a:t>Can be compute as in figure below:</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Limitations: Vanishing gradient</a:t>
            </a:r>
            <a:endParaRPr/>
          </a:p>
          <a:p>
            <a:pPr indent="0" lvl="0" marL="457200" rtl="0" algn="l">
              <a:spcBef>
                <a:spcPts val="1200"/>
              </a:spcBef>
              <a:spcAft>
                <a:spcPts val="1200"/>
              </a:spcAft>
              <a:buNone/>
            </a:pPr>
            <a:r>
              <a:t/>
            </a:r>
            <a:endParaRPr/>
          </a:p>
        </p:txBody>
      </p:sp>
      <p:sp>
        <p:nvSpPr>
          <p:cNvPr id="430" name="Google Shape;430;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31" name="Google Shape;431;p56"/>
          <p:cNvPicPr preferRelativeResize="0"/>
          <p:nvPr/>
        </p:nvPicPr>
        <p:blipFill>
          <a:blip r:embed="rId3">
            <a:alphaModFix/>
          </a:blip>
          <a:stretch>
            <a:fillRect/>
          </a:stretch>
        </p:blipFill>
        <p:spPr>
          <a:xfrm>
            <a:off x="5073000" y="1152475"/>
            <a:ext cx="3759300" cy="3247101"/>
          </a:xfrm>
          <a:prstGeom prst="rect">
            <a:avLst/>
          </a:prstGeom>
          <a:noFill/>
          <a:ln>
            <a:noFill/>
          </a:ln>
        </p:spPr>
      </p:pic>
      <p:pic>
        <p:nvPicPr>
          <p:cNvPr id="432" name="Google Shape;432;p56"/>
          <p:cNvPicPr preferRelativeResize="0"/>
          <p:nvPr/>
        </p:nvPicPr>
        <p:blipFill rotWithShape="1">
          <a:blip r:embed="rId4">
            <a:alphaModFix/>
          </a:blip>
          <a:srcRect b="21089" l="0" r="0" t="10966"/>
          <a:stretch/>
        </p:blipFill>
        <p:spPr>
          <a:xfrm>
            <a:off x="1570450" y="1991900"/>
            <a:ext cx="2059824" cy="1309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ReLU Activation Function</a:t>
            </a:r>
            <a:endParaRPr/>
          </a:p>
        </p:txBody>
      </p:sp>
      <p:sp>
        <p:nvSpPr>
          <p:cNvPr id="438" name="Google Shape;438;p57"/>
          <p:cNvSpPr txBox="1"/>
          <p:nvPr>
            <p:ph idx="1" type="body"/>
          </p:nvPr>
        </p:nvSpPr>
        <p:spPr>
          <a:xfrm>
            <a:off x="311700" y="1152475"/>
            <a:ext cx="5309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ReLU stands for Rectified Linear Unit</a:t>
            </a:r>
            <a:endParaRPr/>
          </a:p>
          <a:p>
            <a:pPr indent="-342900" lvl="0" marL="457200" rtl="0" algn="l">
              <a:spcBef>
                <a:spcPts val="0"/>
              </a:spcBef>
              <a:spcAft>
                <a:spcPts val="0"/>
              </a:spcAft>
              <a:buSzPts val="1800"/>
              <a:buChar char="●"/>
            </a:pPr>
            <a:r>
              <a:rPr lang="en-GB"/>
              <a:t>Mathematically computes as: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Limitations: Dying ReLU</a:t>
            </a:r>
            <a:endParaRPr/>
          </a:p>
        </p:txBody>
      </p:sp>
      <p:sp>
        <p:nvSpPr>
          <p:cNvPr id="439" name="Google Shape;439;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40" name="Google Shape;440;p57"/>
          <p:cNvPicPr preferRelativeResize="0"/>
          <p:nvPr/>
        </p:nvPicPr>
        <p:blipFill>
          <a:blip r:embed="rId3">
            <a:alphaModFix/>
          </a:blip>
          <a:stretch>
            <a:fillRect/>
          </a:stretch>
        </p:blipFill>
        <p:spPr>
          <a:xfrm>
            <a:off x="5922254" y="1152475"/>
            <a:ext cx="2910050" cy="2571750"/>
          </a:xfrm>
          <a:prstGeom prst="rect">
            <a:avLst/>
          </a:prstGeom>
          <a:noFill/>
          <a:ln>
            <a:noFill/>
          </a:ln>
        </p:spPr>
      </p:pic>
      <p:pic>
        <p:nvPicPr>
          <p:cNvPr id="441" name="Google Shape;441;p57"/>
          <p:cNvPicPr preferRelativeResize="0"/>
          <p:nvPr/>
        </p:nvPicPr>
        <p:blipFill rotWithShape="1">
          <a:blip r:embed="rId4">
            <a:alphaModFix/>
          </a:blip>
          <a:srcRect b="28233" l="0" r="0" t="18825"/>
          <a:stretch/>
        </p:blipFill>
        <p:spPr>
          <a:xfrm>
            <a:off x="1360975" y="2019200"/>
            <a:ext cx="2982001" cy="12278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Leaky RELU</a:t>
            </a:r>
            <a:endParaRPr/>
          </a:p>
        </p:txBody>
      </p:sp>
      <p:sp>
        <p:nvSpPr>
          <p:cNvPr id="447" name="Google Shape;447;p58"/>
          <p:cNvSpPr txBox="1"/>
          <p:nvPr>
            <p:ph idx="1" type="body"/>
          </p:nvPr>
        </p:nvSpPr>
        <p:spPr>
          <a:xfrm>
            <a:off x="311700" y="1152475"/>
            <a:ext cx="4968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a:t>
            </a:r>
            <a:r>
              <a:rPr lang="en-GB"/>
              <a:t>mproved version of ReLU function to solve the Dying ReLU problem as it has a small positive slope in the negative area.</a:t>
            </a:r>
            <a:endParaRPr/>
          </a:p>
          <a:p>
            <a:pPr indent="-342900" lvl="0" marL="457200" rtl="0" algn="l">
              <a:spcBef>
                <a:spcPts val="0"/>
              </a:spcBef>
              <a:spcAft>
                <a:spcPts val="0"/>
              </a:spcAft>
              <a:buSzPts val="1800"/>
              <a:buChar char="●"/>
            </a:pPr>
            <a:r>
              <a:rPr lang="en-GB"/>
              <a:t>Mathematically computes as:</a:t>
            </a:r>
            <a:endParaRPr/>
          </a:p>
        </p:txBody>
      </p:sp>
      <p:sp>
        <p:nvSpPr>
          <p:cNvPr id="448" name="Google Shape;44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49" name="Google Shape;449;p58"/>
          <p:cNvPicPr preferRelativeResize="0"/>
          <p:nvPr/>
        </p:nvPicPr>
        <p:blipFill>
          <a:blip r:embed="rId3">
            <a:alphaModFix/>
          </a:blip>
          <a:stretch>
            <a:fillRect/>
          </a:stretch>
        </p:blipFill>
        <p:spPr>
          <a:xfrm>
            <a:off x="5102575" y="1152475"/>
            <a:ext cx="3729726" cy="3486776"/>
          </a:xfrm>
          <a:prstGeom prst="rect">
            <a:avLst/>
          </a:prstGeom>
          <a:noFill/>
          <a:ln>
            <a:noFill/>
          </a:ln>
        </p:spPr>
      </p:pic>
      <p:pic>
        <p:nvPicPr>
          <p:cNvPr id="450" name="Google Shape;450;p58"/>
          <p:cNvPicPr preferRelativeResize="0"/>
          <p:nvPr/>
        </p:nvPicPr>
        <p:blipFill rotWithShape="1">
          <a:blip r:embed="rId4">
            <a:alphaModFix/>
          </a:blip>
          <a:srcRect b="27847" l="9387" r="10714" t="19788"/>
          <a:stretch/>
        </p:blipFill>
        <p:spPr>
          <a:xfrm>
            <a:off x="1440322" y="2571750"/>
            <a:ext cx="2393426" cy="1091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Parametric ReLU Function</a:t>
            </a:r>
            <a:endParaRPr/>
          </a:p>
        </p:txBody>
      </p:sp>
      <p:sp>
        <p:nvSpPr>
          <p:cNvPr id="456" name="Google Shape;456;p59"/>
          <p:cNvSpPr txBox="1"/>
          <p:nvPr>
            <p:ph idx="1" type="body"/>
          </p:nvPr>
        </p:nvSpPr>
        <p:spPr>
          <a:xfrm>
            <a:off x="311700" y="1152475"/>
            <a:ext cx="5047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Parametric ReLU is another variant of ReLU that aims to solve the problem of gradient’s becoming zero for the left half of the axis.</a:t>
            </a:r>
            <a:endParaRPr/>
          </a:p>
          <a:p>
            <a:pPr indent="-342900" lvl="0" marL="457200" rtl="0" algn="l">
              <a:spcBef>
                <a:spcPts val="0"/>
              </a:spcBef>
              <a:spcAft>
                <a:spcPts val="0"/>
              </a:spcAft>
              <a:buSzPts val="1800"/>
              <a:buChar char="●"/>
            </a:pPr>
            <a:r>
              <a:rPr lang="en-GB"/>
              <a:t>Parameterized ReLU function is used when the leaky ReLU function still fails at solving the problem of dead neurons</a:t>
            </a:r>
            <a:endParaRPr/>
          </a:p>
          <a:p>
            <a:pPr indent="-342900" lvl="0" marL="457200" rtl="0" algn="l">
              <a:spcBef>
                <a:spcPts val="0"/>
              </a:spcBef>
              <a:spcAft>
                <a:spcPts val="0"/>
              </a:spcAft>
              <a:buSzPts val="1800"/>
              <a:buChar char="●"/>
            </a:pPr>
            <a:r>
              <a:rPr lang="en-GB"/>
              <a:t>Mathematically compute as:</a:t>
            </a:r>
            <a:endParaRPr/>
          </a:p>
        </p:txBody>
      </p:sp>
      <p:sp>
        <p:nvSpPr>
          <p:cNvPr id="457" name="Google Shape;45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58" name="Google Shape;458;p59"/>
          <p:cNvPicPr preferRelativeResize="0"/>
          <p:nvPr/>
        </p:nvPicPr>
        <p:blipFill>
          <a:blip r:embed="rId3">
            <a:alphaModFix/>
          </a:blip>
          <a:stretch>
            <a:fillRect/>
          </a:stretch>
        </p:blipFill>
        <p:spPr>
          <a:xfrm>
            <a:off x="5359278" y="1255175"/>
            <a:ext cx="3411776" cy="3015150"/>
          </a:xfrm>
          <a:prstGeom prst="rect">
            <a:avLst/>
          </a:prstGeom>
          <a:noFill/>
          <a:ln>
            <a:noFill/>
          </a:ln>
        </p:spPr>
      </p:pic>
      <p:pic>
        <p:nvPicPr>
          <p:cNvPr id="459" name="Google Shape;459;p59"/>
          <p:cNvPicPr preferRelativeResize="0"/>
          <p:nvPr/>
        </p:nvPicPr>
        <p:blipFill rotWithShape="1">
          <a:blip r:embed="rId4">
            <a:alphaModFix/>
          </a:blip>
          <a:srcRect b="28379" l="0" r="0" t="22410"/>
          <a:stretch/>
        </p:blipFill>
        <p:spPr>
          <a:xfrm>
            <a:off x="1536775" y="3867475"/>
            <a:ext cx="2597325" cy="9543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ELU</a:t>
            </a:r>
            <a:endParaRPr/>
          </a:p>
        </p:txBody>
      </p:sp>
      <p:sp>
        <p:nvSpPr>
          <p:cNvPr id="465" name="Google Shape;465;p60"/>
          <p:cNvSpPr txBox="1"/>
          <p:nvPr>
            <p:ph idx="1" type="body"/>
          </p:nvPr>
        </p:nvSpPr>
        <p:spPr>
          <a:xfrm>
            <a:off x="311700" y="1152475"/>
            <a:ext cx="49683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Exponential Linear Unit (ELU) also a variant of ReLU that modifies the slope of the negative part of the function.</a:t>
            </a:r>
            <a:endParaRPr/>
          </a:p>
          <a:p>
            <a:pPr indent="-342900" lvl="0" marL="457200" rtl="0" algn="l">
              <a:spcBef>
                <a:spcPts val="0"/>
              </a:spcBef>
              <a:spcAft>
                <a:spcPts val="0"/>
              </a:spcAft>
              <a:buSzPts val="1800"/>
              <a:buChar char="●"/>
            </a:pPr>
            <a:r>
              <a:rPr lang="en-GB"/>
              <a:t>Mathematically compute as:</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Exploding gradient problem</a:t>
            </a:r>
            <a:endParaRPr/>
          </a:p>
          <a:p>
            <a:pPr indent="0" lvl="0" marL="457200" rtl="0" algn="l">
              <a:spcBef>
                <a:spcPts val="1200"/>
              </a:spcBef>
              <a:spcAft>
                <a:spcPts val="1200"/>
              </a:spcAft>
              <a:buNone/>
            </a:pPr>
            <a:r>
              <a:t/>
            </a:r>
            <a:endParaRPr/>
          </a:p>
        </p:txBody>
      </p:sp>
      <p:sp>
        <p:nvSpPr>
          <p:cNvPr id="466" name="Google Shape;46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67" name="Google Shape;467;p60"/>
          <p:cNvPicPr preferRelativeResize="0"/>
          <p:nvPr/>
        </p:nvPicPr>
        <p:blipFill>
          <a:blip r:embed="rId3">
            <a:alphaModFix/>
          </a:blip>
          <a:stretch>
            <a:fillRect/>
          </a:stretch>
        </p:blipFill>
        <p:spPr>
          <a:xfrm>
            <a:off x="5432400" y="1170125"/>
            <a:ext cx="3559200" cy="3145443"/>
          </a:xfrm>
          <a:prstGeom prst="rect">
            <a:avLst/>
          </a:prstGeom>
          <a:noFill/>
          <a:ln>
            <a:noFill/>
          </a:ln>
        </p:spPr>
      </p:pic>
      <p:pic>
        <p:nvPicPr>
          <p:cNvPr id="468" name="Google Shape;468;p60"/>
          <p:cNvPicPr preferRelativeResize="0"/>
          <p:nvPr/>
        </p:nvPicPr>
        <p:blipFill rotWithShape="1">
          <a:blip r:embed="rId4">
            <a:alphaModFix/>
          </a:blip>
          <a:srcRect b="26787" l="0" r="0" t="17773"/>
          <a:stretch/>
        </p:blipFill>
        <p:spPr>
          <a:xfrm>
            <a:off x="1486013" y="2421675"/>
            <a:ext cx="2619676" cy="1126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Guide on how to choose the right Activation Function</a:t>
            </a:r>
            <a:endParaRPr/>
          </a:p>
        </p:txBody>
      </p:sp>
      <p:sp>
        <p:nvSpPr>
          <p:cNvPr id="474" name="Google Shape;474;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For the output layer, identify your DL problem. Is it regression problem? Or classification problem?</a:t>
            </a:r>
            <a:endParaRPr/>
          </a:p>
          <a:p>
            <a:pPr indent="-342900" lvl="0" marL="457200" rtl="0" algn="l">
              <a:spcBef>
                <a:spcPts val="0"/>
              </a:spcBef>
              <a:spcAft>
                <a:spcPts val="0"/>
              </a:spcAft>
              <a:buSzPts val="1800"/>
              <a:buChar char="●"/>
            </a:pPr>
            <a:r>
              <a:rPr lang="en-GB"/>
              <a:t>Always use ReLU at Hidden Layer first and if the result </a:t>
            </a:r>
            <a:r>
              <a:rPr lang="en-GB"/>
              <a:t>does not</a:t>
            </a:r>
            <a:r>
              <a:rPr lang="en-GB"/>
              <a:t> provide optimum result you can </a:t>
            </a:r>
            <a:r>
              <a:rPr lang="en-GB"/>
              <a:t>change</a:t>
            </a:r>
            <a:r>
              <a:rPr lang="en-GB"/>
              <a:t> to other Activation Function</a:t>
            </a:r>
            <a:endParaRPr/>
          </a:p>
          <a:p>
            <a:pPr indent="-342900" lvl="0" marL="457200" rtl="0" algn="l">
              <a:spcBef>
                <a:spcPts val="0"/>
              </a:spcBef>
              <a:spcAft>
                <a:spcPts val="0"/>
              </a:spcAft>
              <a:buSzPts val="1800"/>
              <a:buChar char="●"/>
            </a:pPr>
            <a:r>
              <a:rPr lang="en-GB"/>
              <a:t>Sigmoid/Logistic and Tanh functions should not be used in hidden layers as they make the model more susceptible to problems during training (due to vanishing gradients problem).</a:t>
            </a:r>
            <a:endParaRPr/>
          </a:p>
          <a:p>
            <a:pPr indent="-342900" lvl="0" marL="457200" rtl="0" algn="l">
              <a:spcBef>
                <a:spcPts val="0"/>
              </a:spcBef>
              <a:spcAft>
                <a:spcPts val="0"/>
              </a:spcAft>
              <a:buSzPts val="1800"/>
              <a:buChar char="●"/>
            </a:pPr>
            <a:r>
              <a:rPr lang="en-GB"/>
              <a:t>ReLU is commonly use in Hidden layer for Convolutional Neural Network (CNN)</a:t>
            </a:r>
            <a:endParaRPr/>
          </a:p>
          <a:p>
            <a:pPr indent="-342900" lvl="0" marL="457200" rtl="0" algn="l">
              <a:spcBef>
                <a:spcPts val="0"/>
              </a:spcBef>
              <a:spcAft>
                <a:spcPts val="0"/>
              </a:spcAft>
              <a:buSzPts val="1800"/>
              <a:buChar char="●"/>
            </a:pPr>
            <a:r>
              <a:rPr lang="en-GB"/>
              <a:t>Tanh and/or Sigmoid is commonly used in Recurrent Neural Network</a:t>
            </a:r>
            <a:endParaRPr/>
          </a:p>
        </p:txBody>
      </p:sp>
      <p:sp>
        <p:nvSpPr>
          <p:cNvPr id="475" name="Google Shape;47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TS data vs. Cross Sectional data</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A Time series is made up by </a:t>
            </a:r>
            <a:r>
              <a:rPr b="1" lang="en-GB"/>
              <a:t>dynamic data collected over time</a:t>
            </a:r>
            <a:r>
              <a:rPr lang="en-GB"/>
              <a:t>. Consider the differences between: </a:t>
            </a:r>
            <a:endParaRPr/>
          </a:p>
          <a:p>
            <a:pPr indent="-334327" lvl="0" marL="457200" rtl="0" algn="l">
              <a:spcBef>
                <a:spcPts val="1200"/>
              </a:spcBef>
              <a:spcAft>
                <a:spcPts val="0"/>
              </a:spcAft>
              <a:buSzPct val="100000"/>
              <a:buAutoNum type="arabicPeriod"/>
            </a:pPr>
            <a:r>
              <a:rPr b="1" lang="en-GB"/>
              <a:t>Cross Sectional Data - </a:t>
            </a:r>
            <a:r>
              <a:rPr lang="en-GB"/>
              <a:t>Multiple objects observed at a particular point of time.</a:t>
            </a:r>
            <a:endParaRPr/>
          </a:p>
          <a:p>
            <a:pPr indent="0" lvl="0" marL="457200" rtl="0" algn="l">
              <a:spcBef>
                <a:spcPts val="1200"/>
              </a:spcBef>
              <a:spcAft>
                <a:spcPts val="0"/>
              </a:spcAft>
              <a:buNone/>
            </a:pPr>
            <a:r>
              <a:rPr lang="en-GB"/>
              <a:t>Examples: customers’ behavioral data at today’s update, companies’ account balances at the end of the last year, patients’ medical records at the end of the current month etc.</a:t>
            </a:r>
            <a:endParaRPr/>
          </a:p>
          <a:p>
            <a:pPr indent="-334327" lvl="0" marL="457200" rtl="0" algn="l">
              <a:spcBef>
                <a:spcPts val="1200"/>
              </a:spcBef>
              <a:spcAft>
                <a:spcPts val="0"/>
              </a:spcAft>
              <a:buSzPct val="100000"/>
              <a:buAutoNum type="arabicPeriod"/>
            </a:pPr>
            <a:r>
              <a:rPr b="1" lang="en-GB"/>
              <a:t>Time Series Data - </a:t>
            </a:r>
            <a:r>
              <a:rPr lang="en-GB"/>
              <a:t>One single object (product, country, sensor, ..) observed over multiple equally-spaced time periods</a:t>
            </a:r>
            <a:endParaRPr/>
          </a:p>
          <a:p>
            <a:pPr indent="0" lvl="0" marL="457200" rtl="0" algn="l">
              <a:spcBef>
                <a:spcPts val="1200"/>
              </a:spcBef>
              <a:spcAft>
                <a:spcPts val="1200"/>
              </a:spcAft>
              <a:buNone/>
            </a:pPr>
            <a:r>
              <a:rPr lang="en-GB"/>
              <a:t>Examples: quarterly Italian GDP of the last 10 years, weekly supermarket sales of the previous year, yesterday’s hourly temperature measurements etc.</a:t>
            </a:r>
            <a:endParaRPr/>
          </a:p>
        </p:txBody>
      </p:sp>
      <p:sp>
        <p:nvSpPr>
          <p:cNvPr id="81" name="Google Shape;8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81" name="Google Shape;481;p62"/>
          <p:cNvPicPr preferRelativeResize="0"/>
          <p:nvPr/>
        </p:nvPicPr>
        <p:blipFill>
          <a:blip r:embed="rId3">
            <a:alphaModFix/>
          </a:blip>
          <a:stretch>
            <a:fillRect/>
          </a:stretch>
        </p:blipFill>
        <p:spPr>
          <a:xfrm>
            <a:off x="639087" y="125450"/>
            <a:ext cx="7865824" cy="4659000"/>
          </a:xfrm>
          <a:prstGeom prst="rect">
            <a:avLst/>
          </a:prstGeom>
          <a:noFill/>
          <a:ln>
            <a:noFill/>
          </a:ln>
        </p:spPr>
      </p:pic>
      <p:sp>
        <p:nvSpPr>
          <p:cNvPr id="482" name="Google Shape;482;p62"/>
          <p:cNvSpPr txBox="1"/>
          <p:nvPr/>
        </p:nvSpPr>
        <p:spPr>
          <a:xfrm>
            <a:off x="777650" y="4515900"/>
            <a:ext cx="22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Image Source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Hyperparameters - Epochs</a:t>
            </a:r>
            <a:endParaRPr/>
          </a:p>
        </p:txBody>
      </p:sp>
      <p:sp>
        <p:nvSpPr>
          <p:cNvPr id="488" name="Google Shape;488;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Number of epochs is the number of times the whole training data is shown to the network while training.</a:t>
            </a:r>
            <a:endParaRPr/>
          </a:p>
          <a:p>
            <a:pPr indent="-342900" lvl="0" marL="457200" rtl="0" algn="l">
              <a:spcBef>
                <a:spcPts val="0"/>
              </a:spcBef>
              <a:spcAft>
                <a:spcPts val="0"/>
              </a:spcAft>
              <a:buSzPts val="1800"/>
              <a:buChar char="●"/>
            </a:pPr>
            <a:r>
              <a:rPr lang="en-GB"/>
              <a:t>Increase the number of epochs until the validation accuracy starts decreasing even when training accuracy is increasing(overfitting).</a:t>
            </a:r>
            <a:endParaRPr/>
          </a:p>
        </p:txBody>
      </p:sp>
      <p:sp>
        <p:nvSpPr>
          <p:cNvPr id="489" name="Google Shape;48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Hyperparameters - Batch Size</a:t>
            </a:r>
            <a:endParaRPr/>
          </a:p>
        </p:txBody>
      </p:sp>
      <p:sp>
        <p:nvSpPr>
          <p:cNvPr id="495" name="Google Shape;495;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B</a:t>
            </a:r>
            <a:r>
              <a:rPr lang="en-GB"/>
              <a:t>atch size is a hyperparameter that defines the number of samples to work through before updating the internal model parameters.</a:t>
            </a:r>
            <a:endParaRPr/>
          </a:p>
          <a:p>
            <a:pPr indent="-342900" lvl="0" marL="457200" rtl="0" algn="l">
              <a:spcBef>
                <a:spcPts val="0"/>
              </a:spcBef>
              <a:spcAft>
                <a:spcPts val="0"/>
              </a:spcAft>
              <a:buSzPts val="1800"/>
              <a:buChar char="●"/>
            </a:pPr>
            <a:r>
              <a:rPr lang="en-GB"/>
              <a:t>A good default for batch size might be 32. Also try 32, 64, 128, 256, and so on.</a:t>
            </a:r>
            <a:endParaRPr/>
          </a:p>
        </p:txBody>
      </p:sp>
      <p:sp>
        <p:nvSpPr>
          <p:cNvPr id="496" name="Google Shape;496;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DL Model Performance - Learning Curve</a:t>
            </a:r>
            <a:endParaRPr/>
          </a:p>
        </p:txBody>
      </p:sp>
      <p:sp>
        <p:nvSpPr>
          <p:cNvPr id="502" name="Google Shape;502;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GB" sz="1500"/>
              <a:t>We can detect issues in the behavior of a model by observing the evolution of a learning curve.</a:t>
            </a:r>
            <a:endParaRPr sz="1500"/>
          </a:p>
        </p:txBody>
      </p:sp>
      <p:sp>
        <p:nvSpPr>
          <p:cNvPr id="503" name="Google Shape;503;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04" name="Google Shape;504;p65"/>
          <p:cNvPicPr preferRelativeResize="0"/>
          <p:nvPr/>
        </p:nvPicPr>
        <p:blipFill>
          <a:blip r:embed="rId3">
            <a:alphaModFix/>
          </a:blip>
          <a:stretch>
            <a:fillRect/>
          </a:stretch>
        </p:blipFill>
        <p:spPr>
          <a:xfrm>
            <a:off x="2846925" y="1835450"/>
            <a:ext cx="3450149" cy="27334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Bias and variance in ML/DL</a:t>
            </a:r>
            <a:endParaRPr/>
          </a:p>
        </p:txBody>
      </p:sp>
      <p:sp>
        <p:nvSpPr>
          <p:cNvPr id="510" name="Google Shape;510;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11" name="Google Shape;511;p66"/>
          <p:cNvPicPr preferRelativeResize="0"/>
          <p:nvPr/>
        </p:nvPicPr>
        <p:blipFill>
          <a:blip r:embed="rId3">
            <a:alphaModFix/>
          </a:blip>
          <a:stretch>
            <a:fillRect/>
          </a:stretch>
        </p:blipFill>
        <p:spPr>
          <a:xfrm>
            <a:off x="5162700" y="1713175"/>
            <a:ext cx="3858449" cy="2638649"/>
          </a:xfrm>
          <a:prstGeom prst="rect">
            <a:avLst/>
          </a:prstGeom>
          <a:noFill/>
          <a:ln>
            <a:noFill/>
          </a:ln>
        </p:spPr>
      </p:pic>
      <p:pic>
        <p:nvPicPr>
          <p:cNvPr id="512" name="Google Shape;512;p66"/>
          <p:cNvPicPr preferRelativeResize="0"/>
          <p:nvPr/>
        </p:nvPicPr>
        <p:blipFill>
          <a:blip r:embed="rId4">
            <a:alphaModFix/>
          </a:blip>
          <a:stretch>
            <a:fillRect/>
          </a:stretch>
        </p:blipFill>
        <p:spPr>
          <a:xfrm>
            <a:off x="311700" y="1122013"/>
            <a:ext cx="4654850" cy="3820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Underfitting Model</a:t>
            </a:r>
            <a:endParaRPr/>
          </a:p>
        </p:txBody>
      </p:sp>
      <p:sp>
        <p:nvSpPr>
          <p:cNvPr id="518" name="Google Shape;518;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Underfitting refers to a model that can neither model the training dataset nor generalize to new dataset. </a:t>
            </a:r>
            <a:endParaRPr/>
          </a:p>
          <a:p>
            <a:pPr indent="-342900" lvl="0" marL="457200" rtl="0" algn="l">
              <a:spcBef>
                <a:spcPts val="0"/>
              </a:spcBef>
              <a:spcAft>
                <a:spcPts val="0"/>
              </a:spcAft>
              <a:buSzPts val="1800"/>
              <a:buChar char="●"/>
            </a:pPr>
            <a:r>
              <a:rPr lang="en-GB"/>
              <a:t>An underfit model is not a suitable model and will be obvious as it will have poor performance on the training dataset.</a:t>
            </a:r>
            <a:endParaRPr/>
          </a:p>
        </p:txBody>
      </p:sp>
      <p:sp>
        <p:nvSpPr>
          <p:cNvPr id="519" name="Google Shape;51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Overfitting Model</a:t>
            </a:r>
            <a:endParaRPr/>
          </a:p>
        </p:txBody>
      </p:sp>
      <p:sp>
        <p:nvSpPr>
          <p:cNvPr id="525" name="Google Shape;525;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300"/>
              <a:t>Overfitting refers to the scenario where model </a:t>
            </a:r>
            <a:r>
              <a:rPr lang="en-GB" sz="1300"/>
              <a:t>cannot</a:t>
            </a:r>
            <a:r>
              <a:rPr lang="en-GB" sz="1300"/>
              <a:t> generalize or fit well on unseen dataset. A clear sign of overfitting is if its error on the testing or validation dataset is much greater than the error on training dataset.</a:t>
            </a:r>
            <a:endParaRPr sz="1300"/>
          </a:p>
          <a:p>
            <a:pPr indent="-311150" lvl="0" marL="457200" rtl="0" algn="l">
              <a:spcBef>
                <a:spcPts val="0"/>
              </a:spcBef>
              <a:spcAft>
                <a:spcPts val="0"/>
              </a:spcAft>
              <a:buSzPts val="1300"/>
              <a:buChar char="●"/>
            </a:pPr>
            <a:r>
              <a:rPr lang="en-GB" sz="1300"/>
              <a:t>Overfitting happens when a model learns the detail and noise in the training dataset to the extent that it negatively impacts the performance of the model on a new dataset. This means that the noise or random fluctuations in the training dataset is picked up and learned as concepts by the model. The problem is that these concepts do not apply to new datasets and negatively impact the model’s ability to generalize.</a:t>
            </a:r>
            <a:endParaRPr sz="1300"/>
          </a:p>
        </p:txBody>
      </p:sp>
      <p:sp>
        <p:nvSpPr>
          <p:cNvPr id="526" name="Google Shape;52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Underfitting Model - how to fix it?</a:t>
            </a:r>
            <a:endParaRPr/>
          </a:p>
        </p:txBody>
      </p:sp>
      <p:sp>
        <p:nvSpPr>
          <p:cNvPr id="532" name="Google Shape;532;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Increase model complexity</a:t>
            </a:r>
            <a:endParaRPr/>
          </a:p>
          <a:p>
            <a:pPr indent="-342900" lvl="0" marL="457200" rtl="0" algn="l">
              <a:spcBef>
                <a:spcPts val="0"/>
              </a:spcBef>
              <a:spcAft>
                <a:spcPts val="0"/>
              </a:spcAft>
              <a:buSzPts val="1800"/>
              <a:buAutoNum type="arabicPeriod"/>
            </a:pPr>
            <a:r>
              <a:rPr lang="en-GB"/>
              <a:t>Reduce </a:t>
            </a:r>
            <a:r>
              <a:rPr lang="en-GB"/>
              <a:t>Regularization</a:t>
            </a:r>
            <a:endParaRPr/>
          </a:p>
          <a:p>
            <a:pPr indent="-342900" lvl="0" marL="457200" rtl="0" algn="l">
              <a:spcBef>
                <a:spcPts val="0"/>
              </a:spcBef>
              <a:spcAft>
                <a:spcPts val="0"/>
              </a:spcAft>
              <a:buSzPts val="1800"/>
              <a:buAutoNum type="arabicPeriod"/>
            </a:pPr>
            <a:r>
              <a:rPr lang="en-GB"/>
              <a:t>Add more features to the dataset</a:t>
            </a:r>
            <a:endParaRPr/>
          </a:p>
          <a:p>
            <a:pPr indent="0" lvl="0" marL="457200" rtl="0" algn="l">
              <a:spcBef>
                <a:spcPts val="1200"/>
              </a:spcBef>
              <a:spcAft>
                <a:spcPts val="1200"/>
              </a:spcAft>
              <a:buNone/>
            </a:pPr>
            <a:r>
              <a:t/>
            </a:r>
            <a:endParaRPr/>
          </a:p>
        </p:txBody>
      </p:sp>
      <p:sp>
        <p:nvSpPr>
          <p:cNvPr id="533" name="Google Shape;53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Overfitting Model - How to fix it?</a:t>
            </a:r>
            <a:endParaRPr/>
          </a:p>
        </p:txBody>
      </p:sp>
      <p:sp>
        <p:nvSpPr>
          <p:cNvPr id="539" name="Google Shape;539;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Regularization</a:t>
            </a:r>
            <a:endParaRPr/>
          </a:p>
          <a:p>
            <a:pPr indent="-342900" lvl="0" marL="457200" rtl="0" algn="l">
              <a:spcBef>
                <a:spcPts val="0"/>
              </a:spcBef>
              <a:spcAft>
                <a:spcPts val="0"/>
              </a:spcAft>
              <a:buSzPts val="1800"/>
              <a:buChar char="●"/>
            </a:pPr>
            <a:r>
              <a:rPr lang="en-GB"/>
              <a:t>Dropout</a:t>
            </a:r>
            <a:endParaRPr/>
          </a:p>
          <a:p>
            <a:pPr indent="-342900" lvl="0" marL="457200" rtl="0" algn="l">
              <a:spcBef>
                <a:spcPts val="0"/>
              </a:spcBef>
              <a:spcAft>
                <a:spcPts val="0"/>
              </a:spcAft>
              <a:buSzPts val="1800"/>
              <a:buChar char="●"/>
            </a:pPr>
            <a:r>
              <a:rPr lang="en-GB"/>
              <a:t>Early Stopping</a:t>
            </a:r>
            <a:endParaRPr/>
          </a:p>
          <a:p>
            <a:pPr indent="-342900" lvl="0" marL="457200" rtl="0" algn="l">
              <a:spcBef>
                <a:spcPts val="0"/>
              </a:spcBef>
              <a:spcAft>
                <a:spcPts val="0"/>
              </a:spcAft>
              <a:buSzPts val="1800"/>
              <a:buChar char="●"/>
            </a:pPr>
            <a:r>
              <a:rPr lang="en-GB"/>
              <a:t>Cross-validation</a:t>
            </a:r>
            <a:endParaRPr/>
          </a:p>
        </p:txBody>
      </p:sp>
      <p:sp>
        <p:nvSpPr>
          <p:cNvPr id="540" name="Google Shape;54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41" name="Google Shape;541;p70"/>
          <p:cNvSpPr txBox="1"/>
          <p:nvPr/>
        </p:nvSpPr>
        <p:spPr>
          <a:xfrm>
            <a:off x="5689150" y="3889300"/>
            <a:ext cx="285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Reading Link to understand Learning curve better</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Regularization</a:t>
            </a:r>
            <a:endParaRPr/>
          </a:p>
        </p:txBody>
      </p:sp>
      <p:sp>
        <p:nvSpPr>
          <p:cNvPr id="547" name="Google Shape;547;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Char char="●"/>
            </a:pPr>
            <a:r>
              <a:rPr lang="en-GB" sz="1200">
                <a:solidFill>
                  <a:schemeClr val="dk1"/>
                </a:solidFill>
              </a:rPr>
              <a:t>One sign of overfitting is the high values of the weights. Thus, the idea behind norm regularization is to penalize weights with high values by adding a penalty term </a:t>
            </a:r>
            <a:r>
              <a:rPr lang="en-GB" sz="1500">
                <a:solidFill>
                  <a:schemeClr val="dk1"/>
                </a:solidFill>
                <a:highlight>
                  <a:srgbClr val="FFFFFF"/>
                </a:highlight>
                <a:latin typeface="Times New Roman"/>
                <a:ea typeface="Times New Roman"/>
                <a:cs typeface="Times New Roman"/>
                <a:sym typeface="Times New Roman"/>
              </a:rPr>
              <a:t>Ω(</a:t>
            </a:r>
            <a:r>
              <a:rPr i="1" lang="en-GB" sz="1500">
                <a:solidFill>
                  <a:schemeClr val="dk1"/>
                </a:solidFill>
                <a:highlight>
                  <a:srgbClr val="FFFFFF"/>
                </a:highlight>
                <a:latin typeface="Times New Roman"/>
                <a:ea typeface="Times New Roman"/>
                <a:cs typeface="Times New Roman"/>
                <a:sym typeface="Times New Roman"/>
              </a:rPr>
              <a:t>θ</a:t>
            </a:r>
            <a:r>
              <a:rPr lang="en-GB" sz="1500">
                <a:solidFill>
                  <a:schemeClr val="dk1"/>
                </a:solidFill>
                <a:highlight>
                  <a:srgbClr val="FFFFFF"/>
                </a:highlight>
                <a:latin typeface="Times New Roman"/>
                <a:ea typeface="Times New Roman"/>
                <a:cs typeface="Times New Roman"/>
                <a:sym typeface="Times New Roman"/>
              </a:rPr>
              <a:t>)</a:t>
            </a:r>
            <a:r>
              <a:rPr lang="en-GB" sz="1200">
                <a:solidFill>
                  <a:schemeClr val="dk1"/>
                </a:solidFill>
              </a:rPr>
              <a:t> to the loss function </a:t>
            </a:r>
            <a:r>
              <a:rPr i="1" lang="en-GB" sz="1500">
                <a:solidFill>
                  <a:schemeClr val="dk1"/>
                </a:solidFill>
                <a:highlight>
                  <a:srgbClr val="FFFFFF"/>
                </a:highlight>
                <a:latin typeface="Times New Roman"/>
                <a:ea typeface="Times New Roman"/>
                <a:cs typeface="Times New Roman"/>
                <a:sym typeface="Times New Roman"/>
              </a:rPr>
              <a:t>J</a:t>
            </a:r>
            <a:r>
              <a:rPr lang="en-GB" sz="1500">
                <a:solidFill>
                  <a:schemeClr val="dk1"/>
                </a:solidFill>
                <a:highlight>
                  <a:srgbClr val="FFFFFF"/>
                </a:highlight>
                <a:latin typeface="Times New Roman"/>
                <a:ea typeface="Times New Roman"/>
                <a:cs typeface="Times New Roman"/>
                <a:sym typeface="Times New Roman"/>
              </a:rPr>
              <a:t>(</a:t>
            </a:r>
            <a:r>
              <a:rPr i="1" lang="en-GB" sz="1500">
                <a:solidFill>
                  <a:schemeClr val="dk1"/>
                </a:solidFill>
                <a:highlight>
                  <a:srgbClr val="FFFFFF"/>
                </a:highlight>
                <a:latin typeface="Times New Roman"/>
                <a:ea typeface="Times New Roman"/>
                <a:cs typeface="Times New Roman"/>
                <a:sym typeface="Times New Roman"/>
              </a:rPr>
              <a:t>θ</a:t>
            </a:r>
            <a:r>
              <a:rPr lang="en-GB" sz="1500">
                <a:solidFill>
                  <a:schemeClr val="dk1"/>
                </a:solidFill>
                <a:highlight>
                  <a:srgbClr val="FFFFFF"/>
                </a:highlight>
                <a:latin typeface="Times New Roman"/>
                <a:ea typeface="Times New Roman"/>
                <a:cs typeface="Times New Roman"/>
                <a:sym typeface="Times New Roman"/>
              </a:rPr>
              <a:t>;</a:t>
            </a:r>
            <a:r>
              <a:rPr i="1" lang="en-GB" sz="1500">
                <a:solidFill>
                  <a:schemeClr val="dk1"/>
                </a:solidFill>
                <a:highlight>
                  <a:srgbClr val="FFFFFF"/>
                </a:highlight>
                <a:latin typeface="Times New Roman"/>
                <a:ea typeface="Times New Roman"/>
                <a:cs typeface="Times New Roman"/>
                <a:sym typeface="Times New Roman"/>
              </a:rPr>
              <a:t>X</a:t>
            </a:r>
            <a:r>
              <a:rPr lang="en-GB" sz="1500">
                <a:solidFill>
                  <a:schemeClr val="dk1"/>
                </a:solidFill>
                <a:highlight>
                  <a:srgbClr val="FFFFFF"/>
                </a:highlight>
                <a:latin typeface="Times New Roman"/>
                <a:ea typeface="Times New Roman"/>
                <a:cs typeface="Times New Roman"/>
                <a:sym typeface="Times New Roman"/>
              </a:rPr>
              <a:t>,</a:t>
            </a:r>
            <a:r>
              <a:rPr i="1" lang="en-GB" sz="1500">
                <a:solidFill>
                  <a:schemeClr val="dk1"/>
                </a:solidFill>
                <a:highlight>
                  <a:srgbClr val="FFFFFF"/>
                </a:highlight>
                <a:latin typeface="Times New Roman"/>
                <a:ea typeface="Times New Roman"/>
                <a:cs typeface="Times New Roman"/>
                <a:sym typeface="Times New Roman"/>
              </a:rPr>
              <a:t>y</a:t>
            </a:r>
            <a:r>
              <a:rPr lang="en-GB" sz="1500">
                <a:solidFill>
                  <a:schemeClr val="dk1"/>
                </a:solidFill>
                <a:highlight>
                  <a:srgbClr val="FFFFFF"/>
                </a:highlight>
                <a:latin typeface="Times New Roman"/>
                <a:ea typeface="Times New Roman"/>
                <a:cs typeface="Times New Roman"/>
                <a:sym typeface="Times New Roman"/>
              </a:rPr>
              <a:t>)</a:t>
            </a:r>
            <a:r>
              <a:rPr lang="en-GB" sz="1500">
                <a:solidFill>
                  <a:schemeClr val="dk1"/>
                </a:solidFill>
                <a:highlight>
                  <a:srgbClr val="FFFFFF"/>
                </a:highlight>
              </a:rPr>
              <a:t>:</a:t>
            </a:r>
            <a:endParaRPr sz="1500">
              <a:solidFill>
                <a:schemeClr val="dk1"/>
              </a:solidFill>
              <a:highlight>
                <a:srgbClr val="FFFFFF"/>
              </a:highlight>
            </a:endParaRPr>
          </a:p>
          <a:p>
            <a:pPr indent="0" lvl="0" marL="457200" rtl="0" algn="l">
              <a:lnSpc>
                <a:spcPct val="110000"/>
              </a:lnSpc>
              <a:spcBef>
                <a:spcPts val="1200"/>
              </a:spcBef>
              <a:spcAft>
                <a:spcPts val="0"/>
              </a:spcAft>
              <a:buNone/>
            </a:pPr>
            <a:r>
              <a:rPr i="1" lang="en-GB" sz="1500">
                <a:solidFill>
                  <a:schemeClr val="dk1"/>
                </a:solidFill>
                <a:highlight>
                  <a:srgbClr val="FFFFFF"/>
                </a:highlight>
                <a:latin typeface="Times New Roman"/>
                <a:ea typeface="Times New Roman"/>
                <a:cs typeface="Times New Roman"/>
                <a:sym typeface="Times New Roman"/>
              </a:rPr>
              <a:t>J</a:t>
            </a:r>
            <a:r>
              <a:rPr lang="en-GB" sz="1500">
                <a:solidFill>
                  <a:schemeClr val="dk1"/>
                </a:solidFill>
                <a:highlight>
                  <a:srgbClr val="FFFFFF"/>
                </a:highlight>
                <a:latin typeface="Times New Roman"/>
                <a:ea typeface="Times New Roman"/>
                <a:cs typeface="Times New Roman"/>
                <a:sym typeface="Times New Roman"/>
              </a:rPr>
              <a:t>(</a:t>
            </a:r>
            <a:r>
              <a:rPr i="1" lang="en-GB" sz="1500">
                <a:solidFill>
                  <a:schemeClr val="dk1"/>
                </a:solidFill>
                <a:highlight>
                  <a:srgbClr val="FFFFFF"/>
                </a:highlight>
                <a:latin typeface="Times New Roman"/>
                <a:ea typeface="Times New Roman"/>
                <a:cs typeface="Times New Roman"/>
                <a:sym typeface="Times New Roman"/>
              </a:rPr>
              <a:t>θ</a:t>
            </a:r>
            <a:r>
              <a:rPr lang="en-GB" sz="1500">
                <a:solidFill>
                  <a:schemeClr val="dk1"/>
                </a:solidFill>
                <a:highlight>
                  <a:srgbClr val="FFFFFF"/>
                </a:highlight>
                <a:latin typeface="Times New Roman"/>
                <a:ea typeface="Times New Roman"/>
                <a:cs typeface="Times New Roman"/>
                <a:sym typeface="Times New Roman"/>
              </a:rPr>
              <a:t>;</a:t>
            </a:r>
            <a:r>
              <a:rPr i="1" lang="en-GB" sz="1500">
                <a:solidFill>
                  <a:schemeClr val="dk1"/>
                </a:solidFill>
                <a:highlight>
                  <a:srgbClr val="FFFFFF"/>
                </a:highlight>
                <a:latin typeface="Times New Roman"/>
                <a:ea typeface="Times New Roman"/>
                <a:cs typeface="Times New Roman"/>
                <a:sym typeface="Times New Roman"/>
              </a:rPr>
              <a:t>X</a:t>
            </a:r>
            <a:r>
              <a:rPr lang="en-GB" sz="1500">
                <a:solidFill>
                  <a:schemeClr val="dk1"/>
                </a:solidFill>
                <a:highlight>
                  <a:srgbClr val="FFFFFF"/>
                </a:highlight>
                <a:latin typeface="Times New Roman"/>
                <a:ea typeface="Times New Roman"/>
                <a:cs typeface="Times New Roman"/>
                <a:sym typeface="Times New Roman"/>
              </a:rPr>
              <a:t>,</a:t>
            </a:r>
            <a:r>
              <a:rPr i="1" lang="en-GB" sz="1500">
                <a:solidFill>
                  <a:schemeClr val="dk1"/>
                </a:solidFill>
                <a:highlight>
                  <a:srgbClr val="FFFFFF"/>
                </a:highlight>
                <a:latin typeface="Times New Roman"/>
                <a:ea typeface="Times New Roman"/>
                <a:cs typeface="Times New Roman"/>
                <a:sym typeface="Times New Roman"/>
              </a:rPr>
              <a:t>y</a:t>
            </a:r>
            <a:r>
              <a:rPr lang="en-GB" sz="1500">
                <a:solidFill>
                  <a:schemeClr val="dk1"/>
                </a:solidFill>
                <a:highlight>
                  <a:srgbClr val="FFFFFF"/>
                </a:highlight>
                <a:latin typeface="Times New Roman"/>
                <a:ea typeface="Times New Roman"/>
                <a:cs typeface="Times New Roman"/>
                <a:sym typeface="Times New Roman"/>
              </a:rPr>
              <a:t>) = </a:t>
            </a:r>
            <a:r>
              <a:rPr i="1" lang="en-GB" sz="1500">
                <a:solidFill>
                  <a:schemeClr val="dk1"/>
                </a:solidFill>
                <a:highlight>
                  <a:srgbClr val="FFFFFF"/>
                </a:highlight>
                <a:latin typeface="Times New Roman"/>
                <a:ea typeface="Times New Roman"/>
                <a:cs typeface="Times New Roman"/>
                <a:sym typeface="Times New Roman"/>
              </a:rPr>
              <a:t>J</a:t>
            </a:r>
            <a:r>
              <a:rPr lang="en-GB" sz="1500">
                <a:solidFill>
                  <a:schemeClr val="dk1"/>
                </a:solidFill>
                <a:highlight>
                  <a:srgbClr val="FFFFFF"/>
                </a:highlight>
                <a:latin typeface="Times New Roman"/>
                <a:ea typeface="Times New Roman"/>
                <a:cs typeface="Times New Roman"/>
                <a:sym typeface="Times New Roman"/>
              </a:rPr>
              <a:t>(</a:t>
            </a:r>
            <a:r>
              <a:rPr i="1" lang="en-GB" sz="1500">
                <a:solidFill>
                  <a:schemeClr val="dk1"/>
                </a:solidFill>
                <a:highlight>
                  <a:srgbClr val="FFFFFF"/>
                </a:highlight>
                <a:latin typeface="Times New Roman"/>
                <a:ea typeface="Times New Roman"/>
                <a:cs typeface="Times New Roman"/>
                <a:sym typeface="Times New Roman"/>
              </a:rPr>
              <a:t>θ</a:t>
            </a:r>
            <a:r>
              <a:rPr lang="en-GB" sz="1500">
                <a:solidFill>
                  <a:schemeClr val="dk1"/>
                </a:solidFill>
                <a:highlight>
                  <a:srgbClr val="FFFFFF"/>
                </a:highlight>
                <a:latin typeface="Times New Roman"/>
                <a:ea typeface="Times New Roman"/>
                <a:cs typeface="Times New Roman"/>
                <a:sym typeface="Times New Roman"/>
              </a:rPr>
              <a:t>;</a:t>
            </a:r>
            <a:r>
              <a:rPr i="1" lang="en-GB" sz="1500">
                <a:solidFill>
                  <a:schemeClr val="dk1"/>
                </a:solidFill>
                <a:highlight>
                  <a:srgbClr val="FFFFFF"/>
                </a:highlight>
                <a:latin typeface="Times New Roman"/>
                <a:ea typeface="Times New Roman"/>
                <a:cs typeface="Times New Roman"/>
                <a:sym typeface="Times New Roman"/>
              </a:rPr>
              <a:t>X</a:t>
            </a:r>
            <a:r>
              <a:rPr lang="en-GB" sz="1500">
                <a:solidFill>
                  <a:schemeClr val="dk1"/>
                </a:solidFill>
                <a:highlight>
                  <a:srgbClr val="FFFFFF"/>
                </a:highlight>
                <a:latin typeface="Times New Roman"/>
                <a:ea typeface="Times New Roman"/>
                <a:cs typeface="Times New Roman"/>
                <a:sym typeface="Times New Roman"/>
              </a:rPr>
              <a:t>,</a:t>
            </a:r>
            <a:r>
              <a:rPr i="1" lang="en-GB" sz="1500">
                <a:solidFill>
                  <a:schemeClr val="dk1"/>
                </a:solidFill>
                <a:highlight>
                  <a:srgbClr val="FFFFFF"/>
                </a:highlight>
                <a:latin typeface="Times New Roman"/>
                <a:ea typeface="Times New Roman"/>
                <a:cs typeface="Times New Roman"/>
                <a:sym typeface="Times New Roman"/>
              </a:rPr>
              <a:t>y</a:t>
            </a:r>
            <a:r>
              <a:rPr lang="en-GB" sz="1500">
                <a:solidFill>
                  <a:schemeClr val="dk1"/>
                </a:solidFill>
                <a:highlight>
                  <a:srgbClr val="FFFFFF"/>
                </a:highlight>
                <a:latin typeface="Times New Roman"/>
                <a:ea typeface="Times New Roman"/>
                <a:cs typeface="Times New Roman"/>
                <a:sym typeface="Times New Roman"/>
              </a:rPr>
              <a:t>) + </a:t>
            </a:r>
            <a:r>
              <a:rPr i="1" lang="en-GB" sz="1500">
                <a:solidFill>
                  <a:schemeClr val="dk1"/>
                </a:solidFill>
                <a:highlight>
                  <a:srgbClr val="FFFFFF"/>
                </a:highlight>
                <a:latin typeface="Times New Roman"/>
                <a:ea typeface="Times New Roman"/>
                <a:cs typeface="Times New Roman"/>
                <a:sym typeface="Times New Roman"/>
              </a:rPr>
              <a:t>a</a:t>
            </a:r>
            <a:r>
              <a:rPr lang="en-GB" sz="1500">
                <a:solidFill>
                  <a:schemeClr val="dk1"/>
                </a:solidFill>
                <a:highlight>
                  <a:srgbClr val="FFFFFF"/>
                </a:highlight>
                <a:latin typeface="Times New Roman"/>
                <a:ea typeface="Times New Roman"/>
                <a:cs typeface="Times New Roman"/>
                <a:sym typeface="Times New Roman"/>
              </a:rPr>
              <a:t>Ω(</a:t>
            </a:r>
            <a:r>
              <a:rPr i="1" lang="en-GB" sz="1500">
                <a:solidFill>
                  <a:schemeClr val="dk1"/>
                </a:solidFill>
                <a:highlight>
                  <a:srgbClr val="FFFFFF"/>
                </a:highlight>
                <a:latin typeface="Times New Roman"/>
                <a:ea typeface="Times New Roman"/>
                <a:cs typeface="Times New Roman"/>
                <a:sym typeface="Times New Roman"/>
              </a:rPr>
              <a:t>θ</a:t>
            </a:r>
            <a:r>
              <a:rPr lang="en-GB" sz="1500">
                <a:solidFill>
                  <a:schemeClr val="dk1"/>
                </a:solidFill>
                <a:highlight>
                  <a:srgbClr val="FFFFFF"/>
                </a:highlight>
                <a:latin typeface="Times New Roman"/>
                <a:ea typeface="Times New Roman"/>
                <a:cs typeface="Times New Roman"/>
                <a:sym typeface="Times New Roman"/>
              </a:rPr>
              <a:t>)</a:t>
            </a:r>
            <a:endParaRPr sz="1500">
              <a:solidFill>
                <a:schemeClr val="dk1"/>
              </a:solidFill>
              <a:highlight>
                <a:srgbClr val="FFFFFF"/>
              </a:highlight>
              <a:latin typeface="Times New Roman"/>
              <a:ea typeface="Times New Roman"/>
              <a:cs typeface="Times New Roman"/>
              <a:sym typeface="Times New Roman"/>
            </a:endParaRPr>
          </a:p>
          <a:p>
            <a:pPr indent="457200" lvl="0" marL="0" rtl="0" algn="l">
              <a:lnSpc>
                <a:spcPct val="110000"/>
              </a:lnSpc>
              <a:spcBef>
                <a:spcPts val="0"/>
              </a:spcBef>
              <a:spcAft>
                <a:spcPts val="0"/>
              </a:spcAft>
              <a:buNone/>
            </a:pPr>
            <a:r>
              <a:rPr lang="en-GB" sz="1200">
                <a:solidFill>
                  <a:schemeClr val="dk1"/>
                </a:solidFill>
                <a:highlight>
                  <a:srgbClr val="FFFFFF"/>
                </a:highlight>
                <a:latin typeface="Times New Roman"/>
                <a:ea typeface="Times New Roman"/>
                <a:cs typeface="Times New Roman"/>
                <a:sym typeface="Times New Roman"/>
              </a:rPr>
              <a:t>Cost function = Loss + Regularization term</a:t>
            </a:r>
            <a:endParaRPr sz="12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20000"/>
              </a:lnSpc>
              <a:spcBef>
                <a:spcPts val="0"/>
              </a:spcBef>
              <a:spcAft>
                <a:spcPts val="0"/>
              </a:spcAft>
              <a:buNone/>
            </a:pPr>
            <a:r>
              <a:t/>
            </a:r>
            <a:endParaRPr sz="1200">
              <a:solidFill>
                <a:schemeClr val="dk1"/>
              </a:solidFill>
              <a:highlight>
                <a:srgbClr val="FFFFFF"/>
              </a:highlight>
            </a:endParaRPr>
          </a:p>
          <a:p>
            <a:pPr indent="0" lvl="0" marL="457200" rtl="0" algn="just">
              <a:lnSpc>
                <a:spcPct val="120000"/>
              </a:lnSpc>
              <a:spcBef>
                <a:spcPts val="0"/>
              </a:spcBef>
              <a:spcAft>
                <a:spcPts val="0"/>
              </a:spcAft>
              <a:buNone/>
            </a:pPr>
            <a:r>
              <a:rPr lang="en-GB" sz="1200">
                <a:solidFill>
                  <a:schemeClr val="dk1"/>
                </a:solidFill>
                <a:highlight>
                  <a:srgbClr val="FFFFFF"/>
                </a:highlight>
              </a:rPr>
              <a:t>where: </a:t>
            </a:r>
            <a:endParaRPr sz="1200">
              <a:solidFill>
                <a:schemeClr val="dk1"/>
              </a:solidFill>
              <a:highlight>
                <a:srgbClr val="FFFFFF"/>
              </a:highlight>
            </a:endParaRPr>
          </a:p>
          <a:p>
            <a:pPr indent="0" lvl="0" marL="457200" rtl="0" algn="just">
              <a:lnSpc>
                <a:spcPct val="120000"/>
              </a:lnSpc>
              <a:spcBef>
                <a:spcPts val="0"/>
              </a:spcBef>
              <a:spcAft>
                <a:spcPts val="0"/>
              </a:spcAft>
              <a:buClr>
                <a:schemeClr val="dk1"/>
              </a:buClr>
              <a:buSzPts val="1100"/>
              <a:buFont typeface="Arial"/>
              <a:buNone/>
            </a:pPr>
            <a:r>
              <a:rPr i="1" lang="en-GB" sz="1200">
                <a:solidFill>
                  <a:schemeClr val="dk1"/>
                </a:solidFill>
                <a:highlight>
                  <a:srgbClr val="FFFFFF"/>
                </a:highlight>
                <a:latin typeface="Times New Roman"/>
                <a:ea typeface="Times New Roman"/>
                <a:cs typeface="Times New Roman"/>
                <a:sym typeface="Times New Roman"/>
              </a:rPr>
              <a:t>θ</a:t>
            </a:r>
            <a:r>
              <a:rPr lang="en-GB" sz="1200">
                <a:solidFill>
                  <a:schemeClr val="dk1"/>
                </a:solidFill>
                <a:highlight>
                  <a:srgbClr val="FFFFFF"/>
                </a:highlight>
              </a:rPr>
              <a:t> denotes the trainable parameters, </a:t>
            </a:r>
            <a:endParaRPr sz="12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20000"/>
              </a:lnSpc>
              <a:spcBef>
                <a:spcPts val="0"/>
              </a:spcBef>
              <a:spcAft>
                <a:spcPts val="0"/>
              </a:spcAft>
              <a:buClr>
                <a:schemeClr val="dk1"/>
              </a:buClr>
              <a:buSzPts val="1100"/>
              <a:buFont typeface="Arial"/>
              <a:buNone/>
            </a:pPr>
            <a:r>
              <a:rPr i="1" lang="en-GB" sz="1200">
                <a:solidFill>
                  <a:schemeClr val="dk1"/>
                </a:solidFill>
                <a:highlight>
                  <a:srgbClr val="FFFFFF"/>
                </a:highlight>
                <a:latin typeface="Times New Roman"/>
                <a:ea typeface="Times New Roman"/>
                <a:cs typeface="Times New Roman"/>
                <a:sym typeface="Times New Roman"/>
              </a:rPr>
              <a:t>X</a:t>
            </a:r>
            <a:r>
              <a:rPr lang="en-GB" sz="1200">
                <a:solidFill>
                  <a:schemeClr val="dk1"/>
                </a:solidFill>
                <a:highlight>
                  <a:srgbClr val="FFFFFF"/>
                </a:highlight>
              </a:rPr>
              <a:t> the input, and </a:t>
            </a:r>
            <a:endParaRPr sz="1200">
              <a:solidFill>
                <a:schemeClr val="dk1"/>
              </a:solidFill>
              <a:highlight>
                <a:srgbClr val="FFFFFF"/>
              </a:highlight>
            </a:endParaRPr>
          </a:p>
          <a:p>
            <a:pPr indent="0" lvl="0" marL="457200" rtl="0" algn="just">
              <a:lnSpc>
                <a:spcPct val="110000"/>
              </a:lnSpc>
              <a:spcBef>
                <a:spcPts val="0"/>
              </a:spcBef>
              <a:spcAft>
                <a:spcPts val="0"/>
              </a:spcAft>
              <a:buClr>
                <a:schemeClr val="dk1"/>
              </a:buClr>
              <a:buSzPts val="1100"/>
              <a:buFont typeface="Arial"/>
              <a:buNone/>
            </a:pPr>
            <a:r>
              <a:rPr i="1" lang="en-GB" sz="1200">
                <a:solidFill>
                  <a:schemeClr val="dk1"/>
                </a:solidFill>
                <a:highlight>
                  <a:srgbClr val="FFFFFF"/>
                </a:highlight>
                <a:latin typeface="Times New Roman"/>
                <a:ea typeface="Times New Roman"/>
                <a:cs typeface="Times New Roman"/>
                <a:sym typeface="Times New Roman"/>
              </a:rPr>
              <a:t>y</a:t>
            </a:r>
            <a:r>
              <a:rPr lang="en-GB" sz="1200">
                <a:solidFill>
                  <a:schemeClr val="dk1"/>
                </a:solidFill>
                <a:highlight>
                  <a:srgbClr val="FFFFFF"/>
                </a:highlight>
              </a:rPr>
              <a:t> and target labels. </a:t>
            </a:r>
            <a:endParaRPr sz="1200">
              <a:solidFill>
                <a:schemeClr val="dk1"/>
              </a:solidFill>
              <a:highlight>
                <a:srgbClr val="FFFFFF"/>
              </a:highlight>
            </a:endParaRPr>
          </a:p>
          <a:p>
            <a:pPr indent="0" lvl="0" marL="457200" rtl="0" algn="just">
              <a:lnSpc>
                <a:spcPct val="110000"/>
              </a:lnSpc>
              <a:spcBef>
                <a:spcPts val="0"/>
              </a:spcBef>
              <a:spcAft>
                <a:spcPts val="0"/>
              </a:spcAft>
              <a:buNone/>
            </a:pPr>
            <a:r>
              <a:rPr i="1" lang="en-GB" sz="1200">
                <a:solidFill>
                  <a:schemeClr val="dk1"/>
                </a:solidFill>
                <a:highlight>
                  <a:srgbClr val="FFFFFF"/>
                </a:highlight>
                <a:latin typeface="Times New Roman"/>
                <a:ea typeface="Times New Roman"/>
                <a:cs typeface="Times New Roman"/>
                <a:sym typeface="Times New Roman"/>
              </a:rPr>
              <a:t>a</a:t>
            </a:r>
            <a:r>
              <a:rPr lang="en-GB" sz="1200">
                <a:solidFill>
                  <a:schemeClr val="dk1"/>
                </a:solidFill>
                <a:highlight>
                  <a:srgbClr val="FFFFFF"/>
                </a:highlight>
              </a:rPr>
              <a:t> is a hyperparameter that weights the contribution of the norm penalty, hence the effect of the regularization.</a:t>
            </a:r>
            <a:endParaRPr sz="1200">
              <a:solidFill>
                <a:schemeClr val="dk1"/>
              </a:solidFill>
              <a:highlight>
                <a:srgbClr val="FFFFFF"/>
              </a:highlight>
            </a:endParaRPr>
          </a:p>
          <a:p>
            <a:pPr indent="0" lvl="0" marL="0" rtl="0" algn="just">
              <a:lnSpc>
                <a:spcPct val="110000"/>
              </a:lnSpc>
              <a:spcBef>
                <a:spcPts val="0"/>
              </a:spcBef>
              <a:spcAft>
                <a:spcPts val="0"/>
              </a:spcAft>
              <a:buNone/>
            </a:pPr>
            <a:r>
              <a:t/>
            </a:r>
            <a:endParaRPr sz="1200">
              <a:solidFill>
                <a:schemeClr val="dk1"/>
              </a:solidFill>
              <a:highlight>
                <a:srgbClr val="FFFFFF"/>
              </a:highlight>
            </a:endParaRPr>
          </a:p>
          <a:p>
            <a:pPr indent="-285750" lvl="0" marL="457200" rtl="0" algn="just">
              <a:lnSpc>
                <a:spcPct val="110000"/>
              </a:lnSpc>
              <a:spcBef>
                <a:spcPts val="0"/>
              </a:spcBef>
              <a:spcAft>
                <a:spcPts val="0"/>
              </a:spcAft>
              <a:buClr>
                <a:schemeClr val="dk1"/>
              </a:buClr>
              <a:buSzPts val="900"/>
              <a:buChar char="●"/>
            </a:pPr>
            <a:r>
              <a:rPr lang="en-GB" sz="1200">
                <a:solidFill>
                  <a:schemeClr val="dk1"/>
                </a:solidFill>
                <a:highlight>
                  <a:srgbClr val="FFFFFF"/>
                </a:highlight>
              </a:rPr>
              <a:t>Two most popular methods of Regularization is L2 and L1.</a:t>
            </a:r>
            <a:endParaRPr sz="900">
              <a:solidFill>
                <a:schemeClr val="dk1"/>
              </a:solidFill>
              <a:highlight>
                <a:srgbClr val="FFFFFF"/>
              </a:highlight>
            </a:endParaRPr>
          </a:p>
        </p:txBody>
      </p:sp>
      <p:sp>
        <p:nvSpPr>
          <p:cNvPr id="548" name="Google Shape;54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336725" y="983900"/>
            <a:ext cx="4638675" cy="1381125"/>
          </a:xfrm>
          <a:prstGeom prst="rect">
            <a:avLst/>
          </a:prstGeom>
          <a:noFill/>
          <a:ln>
            <a:noFill/>
          </a:ln>
        </p:spPr>
      </p:pic>
      <p:pic>
        <p:nvPicPr>
          <p:cNvPr id="87" name="Google Shape;87;p18"/>
          <p:cNvPicPr preferRelativeResize="0"/>
          <p:nvPr/>
        </p:nvPicPr>
        <p:blipFill>
          <a:blip r:embed="rId4">
            <a:alphaModFix/>
          </a:blip>
          <a:stretch>
            <a:fillRect/>
          </a:stretch>
        </p:blipFill>
        <p:spPr>
          <a:xfrm>
            <a:off x="3674825" y="2986375"/>
            <a:ext cx="4543425" cy="1333500"/>
          </a:xfrm>
          <a:prstGeom prst="rect">
            <a:avLst/>
          </a:prstGeom>
          <a:noFill/>
          <a:ln>
            <a:noFill/>
          </a:ln>
        </p:spPr>
      </p:pic>
      <p:sp>
        <p:nvSpPr>
          <p:cNvPr id="88" name="Google Shape;88;p18"/>
          <p:cNvSpPr txBox="1"/>
          <p:nvPr/>
        </p:nvSpPr>
        <p:spPr>
          <a:xfrm>
            <a:off x="550650" y="2301525"/>
            <a:ext cx="32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Time Series Data</a:t>
            </a:r>
            <a:endParaRPr/>
          </a:p>
        </p:txBody>
      </p:sp>
      <p:sp>
        <p:nvSpPr>
          <p:cNvPr id="89" name="Google Shape;89;p18"/>
          <p:cNvSpPr txBox="1"/>
          <p:nvPr/>
        </p:nvSpPr>
        <p:spPr>
          <a:xfrm>
            <a:off x="3950350" y="4319875"/>
            <a:ext cx="32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Cross-sectional </a:t>
            </a:r>
            <a:r>
              <a:rPr lang="en-GB"/>
              <a:t>Data</a:t>
            </a:r>
            <a:endParaRPr/>
          </a:p>
        </p:txBody>
      </p:sp>
      <p:sp>
        <p:nvSpPr>
          <p:cNvPr id="90" name="Google Shape;90;p18"/>
          <p:cNvSpPr txBox="1"/>
          <p:nvPr/>
        </p:nvSpPr>
        <p:spPr>
          <a:xfrm>
            <a:off x="654375" y="302200"/>
            <a:ext cx="78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Can you distinguish the difference?</a:t>
            </a:r>
            <a:endParaRPr b="1"/>
          </a:p>
        </p:txBody>
      </p:sp>
      <p:sp>
        <p:nvSpPr>
          <p:cNvPr id="91" name="Google Shape;9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L2 Regularization</a:t>
            </a:r>
            <a:endParaRPr/>
          </a:p>
        </p:txBody>
      </p:sp>
      <p:sp>
        <p:nvSpPr>
          <p:cNvPr id="554" name="Google Shape;554;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Here, lambda is the regularization parameter which is the sum of squares of all feature weights.</a:t>
            </a:r>
            <a:endParaRPr/>
          </a:p>
          <a:p>
            <a:pPr indent="0" lvl="0" marL="0" rtl="0" algn="l">
              <a:spcBef>
                <a:spcPts val="1200"/>
              </a:spcBef>
              <a:spcAft>
                <a:spcPts val="0"/>
              </a:spcAft>
              <a:buNone/>
            </a:pPr>
            <a:r>
              <a:rPr lang="en-GB"/>
              <a:t>L2 technique forces the weight to reduce but never makes them zero. </a:t>
            </a:r>
            <a:endParaRPr/>
          </a:p>
          <a:p>
            <a:pPr indent="0" lvl="0" marL="0" rtl="0" algn="l">
              <a:spcBef>
                <a:spcPts val="1200"/>
              </a:spcBef>
              <a:spcAft>
                <a:spcPts val="0"/>
              </a:spcAft>
              <a:buNone/>
            </a:pPr>
            <a:r>
              <a:rPr lang="en-GB"/>
              <a:t>Also referred to as ridge regularization, this technique performs best when all the input features influence the output, and all the weights are of almost equal size.</a:t>
            </a:r>
            <a:endParaRPr/>
          </a:p>
          <a:p>
            <a:pPr indent="0" lvl="0" marL="0" rtl="0" algn="l">
              <a:spcBef>
                <a:spcPts val="1200"/>
              </a:spcBef>
              <a:spcAft>
                <a:spcPts val="1200"/>
              </a:spcAft>
              <a:buNone/>
            </a:pPr>
            <a:r>
              <a:t/>
            </a:r>
            <a:endParaRPr/>
          </a:p>
        </p:txBody>
      </p:sp>
      <p:sp>
        <p:nvSpPr>
          <p:cNvPr id="555" name="Google Shape;55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56" name="Google Shape;556;p72"/>
          <p:cNvPicPr preferRelativeResize="0"/>
          <p:nvPr/>
        </p:nvPicPr>
        <p:blipFill>
          <a:blip r:embed="rId3">
            <a:alphaModFix/>
          </a:blip>
          <a:stretch>
            <a:fillRect/>
          </a:stretch>
        </p:blipFill>
        <p:spPr>
          <a:xfrm>
            <a:off x="1864450" y="1641100"/>
            <a:ext cx="5415100" cy="733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L1 Regularization</a:t>
            </a:r>
            <a:endParaRPr/>
          </a:p>
        </p:txBody>
      </p:sp>
      <p:sp>
        <p:nvSpPr>
          <p:cNvPr id="562" name="Google Shape;562;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Unlike in the case of L2 regularization, where weights are never reduced to zero, in L1 the absolute value of the weights are penalised. </a:t>
            </a:r>
            <a:endParaRPr/>
          </a:p>
          <a:p>
            <a:pPr indent="-342900" lvl="0" marL="457200" rtl="0" algn="l">
              <a:spcBef>
                <a:spcPts val="0"/>
              </a:spcBef>
              <a:spcAft>
                <a:spcPts val="0"/>
              </a:spcAft>
              <a:buSzPts val="1800"/>
              <a:buChar char="●"/>
            </a:pPr>
            <a:r>
              <a:rPr lang="en-GB"/>
              <a:t>This technique is useful when the aim is to compress the model. </a:t>
            </a:r>
            <a:endParaRPr/>
          </a:p>
          <a:p>
            <a:pPr indent="-342900" lvl="0" marL="457200" rtl="0" algn="l">
              <a:spcBef>
                <a:spcPts val="0"/>
              </a:spcBef>
              <a:spcAft>
                <a:spcPts val="0"/>
              </a:spcAft>
              <a:buSzPts val="1800"/>
              <a:buChar char="●"/>
            </a:pPr>
            <a:r>
              <a:rPr lang="en-GB"/>
              <a:t>Also called Lasso regularization, in this technique, insignificant input features are assigned zero weight and useful features with non-zero.</a:t>
            </a:r>
            <a:endParaRPr/>
          </a:p>
        </p:txBody>
      </p:sp>
      <p:sp>
        <p:nvSpPr>
          <p:cNvPr id="563" name="Google Shape;563;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64" name="Google Shape;564;p73"/>
          <p:cNvPicPr preferRelativeResize="0"/>
          <p:nvPr/>
        </p:nvPicPr>
        <p:blipFill>
          <a:blip r:embed="rId3">
            <a:alphaModFix/>
          </a:blip>
          <a:stretch>
            <a:fillRect/>
          </a:stretch>
        </p:blipFill>
        <p:spPr>
          <a:xfrm>
            <a:off x="1762975" y="1299700"/>
            <a:ext cx="5502575" cy="845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Dropout</a:t>
            </a:r>
            <a:endParaRPr/>
          </a:p>
        </p:txBody>
      </p:sp>
      <p:sp>
        <p:nvSpPr>
          <p:cNvPr id="570" name="Google Shape;570;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t>Dropout</a:t>
            </a:r>
            <a:r>
              <a:rPr lang="en-GB" sz="1200"/>
              <a:t> means that during the training, randomly selected neurons are turned off or ‘dropped’ out. It means that they are temporarily obstructed from influencing or activating the downward neuron in a forward pass, and none of the weights updates is applied on the backward pass.</a:t>
            </a:r>
            <a:endParaRPr sz="1200"/>
          </a:p>
          <a:p>
            <a:pPr indent="0" lvl="0" marL="0" rtl="0" algn="l">
              <a:spcBef>
                <a:spcPts val="1200"/>
              </a:spcBef>
              <a:spcAft>
                <a:spcPts val="1200"/>
              </a:spcAft>
              <a:buNone/>
            </a:pPr>
            <a:r>
              <a:t/>
            </a:r>
            <a:endParaRPr sz="1200"/>
          </a:p>
        </p:txBody>
      </p:sp>
      <p:sp>
        <p:nvSpPr>
          <p:cNvPr id="571" name="Google Shape;57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72" name="Google Shape;572;p74"/>
          <p:cNvPicPr preferRelativeResize="0"/>
          <p:nvPr/>
        </p:nvPicPr>
        <p:blipFill>
          <a:blip r:embed="rId3">
            <a:alphaModFix/>
          </a:blip>
          <a:stretch>
            <a:fillRect/>
          </a:stretch>
        </p:blipFill>
        <p:spPr>
          <a:xfrm>
            <a:off x="2115300" y="2055876"/>
            <a:ext cx="4646224" cy="2513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Early stopping</a:t>
            </a:r>
            <a:endParaRPr/>
          </a:p>
        </p:txBody>
      </p:sp>
      <p:sp>
        <p:nvSpPr>
          <p:cNvPr id="578" name="Google Shape;578;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t>It is a kind of cross-validation strategy where one part of the training set is used as a validation set, and the performance of the model is gauged against this set. So if the performance on this validation set gets worse, the training on the model is immediately stopped.</a:t>
            </a:r>
            <a:endParaRPr sz="1200"/>
          </a:p>
          <a:p>
            <a:pPr indent="-304800" lvl="0" marL="457200" rtl="0" algn="l">
              <a:spcBef>
                <a:spcPts val="0"/>
              </a:spcBef>
              <a:spcAft>
                <a:spcPts val="0"/>
              </a:spcAft>
              <a:buSzPts val="1200"/>
              <a:buChar char="●"/>
            </a:pPr>
            <a:r>
              <a:rPr lang="en-GB" sz="1200"/>
              <a:t>Patience denotes the number of epochs with no further improvement after which the training will be stopped</a:t>
            </a:r>
            <a:endParaRPr sz="1200"/>
          </a:p>
        </p:txBody>
      </p:sp>
      <p:sp>
        <p:nvSpPr>
          <p:cNvPr id="579" name="Google Shape;579;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80" name="Google Shape;580;p75"/>
          <p:cNvPicPr preferRelativeResize="0"/>
          <p:nvPr/>
        </p:nvPicPr>
        <p:blipFill>
          <a:blip r:embed="rId3">
            <a:alphaModFix/>
          </a:blip>
          <a:stretch>
            <a:fillRect/>
          </a:stretch>
        </p:blipFill>
        <p:spPr>
          <a:xfrm>
            <a:off x="2737250" y="2192413"/>
            <a:ext cx="2971800" cy="19907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Cross-Validation</a:t>
            </a:r>
            <a:endParaRPr/>
          </a:p>
        </p:txBody>
      </p:sp>
      <p:sp>
        <p:nvSpPr>
          <p:cNvPr id="586" name="Google Shape;586;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t>Cross-Validation is a resampling technique with the fundamental idea of splitting the dataset into 2 parts- training data and test data. Train data is used to train the model and the unseen test data is used for prediction. If the model performs well over the test data and gives good accuracy, it means the model hasn’t overfitted the training data and can be used for prediction.</a:t>
            </a:r>
            <a:endParaRPr sz="1200"/>
          </a:p>
          <a:p>
            <a:pPr indent="-304800" lvl="0" marL="457200" rtl="0" algn="l">
              <a:spcBef>
                <a:spcPts val="0"/>
              </a:spcBef>
              <a:spcAft>
                <a:spcPts val="0"/>
              </a:spcAft>
              <a:buSzPts val="1200"/>
              <a:buChar char="●"/>
            </a:pPr>
            <a:r>
              <a:rPr lang="en-GB" sz="1200"/>
              <a:t>Most common technique is k-fold cross validation </a:t>
            </a:r>
            <a:endParaRPr sz="1200"/>
          </a:p>
        </p:txBody>
      </p:sp>
      <p:sp>
        <p:nvSpPr>
          <p:cNvPr id="587" name="Google Shape;587;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88" name="Google Shape;588;p76"/>
          <p:cNvPicPr preferRelativeResize="0"/>
          <p:nvPr/>
        </p:nvPicPr>
        <p:blipFill>
          <a:blip r:embed="rId3">
            <a:alphaModFix/>
          </a:blip>
          <a:stretch>
            <a:fillRect/>
          </a:stretch>
        </p:blipFill>
        <p:spPr>
          <a:xfrm>
            <a:off x="2363813" y="2424525"/>
            <a:ext cx="4416374" cy="2384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Important Key T</a:t>
            </a:r>
            <a:r>
              <a:rPr lang="en-GB"/>
              <a:t>akeaways…</a:t>
            </a:r>
            <a:endParaRPr/>
          </a:p>
        </p:txBody>
      </p:sp>
      <p:sp>
        <p:nvSpPr>
          <p:cNvPr id="594" name="Google Shape;594;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en-GB" sz="1300"/>
              <a:t>Artificial Neural Network (ANN) is deep learning field and is built by the concept of Human Biological Neural Network</a:t>
            </a:r>
            <a:endParaRPr sz="1300"/>
          </a:p>
          <a:p>
            <a:pPr indent="-304958" lvl="0" marL="457200" rtl="0" algn="l">
              <a:spcBef>
                <a:spcPts val="0"/>
              </a:spcBef>
              <a:spcAft>
                <a:spcPts val="0"/>
              </a:spcAft>
              <a:buSzPct val="100000"/>
              <a:buChar char="●"/>
            </a:pPr>
            <a:r>
              <a:rPr lang="en-GB" sz="1300"/>
              <a:t>ANN has four main components which are Input, Nodes, Weights &amp; Output. Input is the data feeding to the model &amp; output is the result of node computation where the summation of weights*inputs and bias take place.</a:t>
            </a:r>
            <a:endParaRPr sz="1300"/>
          </a:p>
          <a:p>
            <a:pPr indent="-304958" lvl="0" marL="457200" rtl="0" algn="l">
              <a:spcBef>
                <a:spcPts val="0"/>
              </a:spcBef>
              <a:spcAft>
                <a:spcPts val="0"/>
              </a:spcAft>
              <a:buSzPct val="100000"/>
              <a:buChar char="●"/>
            </a:pPr>
            <a:r>
              <a:rPr lang="en-GB" sz="1300"/>
              <a:t>Activation function is responsible for the output of each nodes. Type of Activation </a:t>
            </a:r>
            <a:r>
              <a:rPr lang="en-GB" sz="1300"/>
              <a:t>function</a:t>
            </a:r>
            <a:r>
              <a:rPr lang="en-GB" sz="1300"/>
              <a:t> depends on the layers of nodes and DL problems.</a:t>
            </a:r>
            <a:endParaRPr sz="1300"/>
          </a:p>
          <a:p>
            <a:pPr indent="-304958" lvl="0" marL="457200" rtl="0" algn="l">
              <a:spcBef>
                <a:spcPts val="0"/>
              </a:spcBef>
              <a:spcAft>
                <a:spcPts val="0"/>
              </a:spcAft>
              <a:buSzPct val="100000"/>
              <a:buChar char="●"/>
            </a:pPr>
            <a:r>
              <a:rPr lang="en-GB" sz="1300"/>
              <a:t>Model </a:t>
            </a:r>
            <a:r>
              <a:rPr lang="en-GB" sz="1300"/>
              <a:t>parameters </a:t>
            </a:r>
            <a:r>
              <a:rPr lang="en-GB" sz="1300"/>
              <a:t>and hyperparameters are important concept in Deep Learning. Parameters is something internal to the data and cannot be changed by user while hyperparameters is user defined and usually defined at the start of the model training and can be fine-tune.</a:t>
            </a:r>
            <a:endParaRPr sz="1300"/>
          </a:p>
          <a:p>
            <a:pPr indent="-304958" lvl="0" marL="457200" rtl="0" algn="l">
              <a:spcBef>
                <a:spcPts val="0"/>
              </a:spcBef>
              <a:spcAft>
                <a:spcPts val="0"/>
              </a:spcAft>
              <a:buSzPct val="100000"/>
              <a:buChar char="●"/>
            </a:pPr>
            <a:r>
              <a:rPr lang="en-GB" sz="1300"/>
              <a:t>To train a model require learning strategy which can be implemented by </a:t>
            </a:r>
            <a:r>
              <a:rPr b="1" lang="en-GB" sz="1300"/>
              <a:t>monitoring the loss</a:t>
            </a:r>
            <a:r>
              <a:rPr lang="en-GB" sz="1300"/>
              <a:t> and choice of </a:t>
            </a:r>
            <a:r>
              <a:rPr b="1" lang="en-GB" sz="1300"/>
              <a:t>right optimizers</a:t>
            </a:r>
            <a:endParaRPr b="1" sz="1300"/>
          </a:p>
          <a:p>
            <a:pPr indent="-304958" lvl="0" marL="457200" rtl="0" algn="l">
              <a:spcBef>
                <a:spcPts val="0"/>
              </a:spcBef>
              <a:spcAft>
                <a:spcPts val="0"/>
              </a:spcAft>
              <a:buSzPct val="100000"/>
              <a:buChar char="●"/>
            </a:pPr>
            <a:r>
              <a:rPr b="1" lang="en-GB" sz="1300"/>
              <a:t>Loss metrics </a:t>
            </a:r>
            <a:r>
              <a:rPr lang="en-GB" sz="1300"/>
              <a:t>is used to evaluate the performance of the model while </a:t>
            </a:r>
            <a:r>
              <a:rPr b="1" lang="en-GB" sz="1300"/>
              <a:t>optimizers</a:t>
            </a:r>
            <a:r>
              <a:rPr lang="en-GB" sz="1300"/>
              <a:t> is responsible to adjust the parameters during model training</a:t>
            </a:r>
            <a:endParaRPr sz="1300"/>
          </a:p>
          <a:p>
            <a:pPr indent="-304958" lvl="0" marL="457200" rtl="0" algn="l">
              <a:spcBef>
                <a:spcPts val="0"/>
              </a:spcBef>
              <a:spcAft>
                <a:spcPts val="0"/>
              </a:spcAft>
              <a:buSzPct val="100000"/>
              <a:buChar char="●"/>
            </a:pPr>
            <a:r>
              <a:rPr lang="en-GB" sz="1300"/>
              <a:t>Model training performance is crucial and can be diagnosed with the </a:t>
            </a:r>
            <a:r>
              <a:rPr b="1" lang="en-GB" sz="1300"/>
              <a:t>Learning Curve </a:t>
            </a:r>
            <a:r>
              <a:rPr lang="en-GB" sz="1300"/>
              <a:t>where you can identify the whether the the model has Good Fit, Underfit or Overfit.</a:t>
            </a:r>
            <a:endParaRPr sz="1300"/>
          </a:p>
          <a:p>
            <a:pPr indent="-304958" lvl="0" marL="457200" rtl="0" algn="l">
              <a:spcBef>
                <a:spcPts val="0"/>
              </a:spcBef>
              <a:spcAft>
                <a:spcPts val="0"/>
              </a:spcAft>
              <a:buSzPct val="100000"/>
              <a:buChar char="●"/>
            </a:pPr>
            <a:r>
              <a:rPr lang="en-GB" sz="1300"/>
              <a:t>Based on the model </a:t>
            </a:r>
            <a:r>
              <a:rPr lang="en-GB" sz="1300"/>
              <a:t>performance</a:t>
            </a:r>
            <a:r>
              <a:rPr lang="en-GB" sz="1300"/>
              <a:t>, we can implement some </a:t>
            </a:r>
            <a:r>
              <a:rPr b="1" lang="en-GB" sz="1300"/>
              <a:t>techniques</a:t>
            </a:r>
            <a:r>
              <a:rPr lang="en-GB" sz="1300"/>
              <a:t> to overcome overfitting and </a:t>
            </a:r>
            <a:r>
              <a:rPr lang="en-GB" sz="1300"/>
              <a:t>underfitting</a:t>
            </a:r>
            <a:r>
              <a:rPr lang="en-GB" sz="1300"/>
              <a:t> of the model</a:t>
            </a:r>
            <a:endParaRPr sz="1300"/>
          </a:p>
        </p:txBody>
      </p:sp>
      <p:sp>
        <p:nvSpPr>
          <p:cNvPr id="595" name="Google Shape;595;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lang="en-GB"/>
              <a:t>Part III</a:t>
            </a:r>
            <a:endParaRPr/>
          </a:p>
          <a:p>
            <a:pPr indent="0" lvl="0" marL="0" rtl="0" algn="ctr">
              <a:spcBef>
                <a:spcPts val="0"/>
              </a:spcBef>
              <a:spcAft>
                <a:spcPts val="0"/>
              </a:spcAft>
              <a:buClr>
                <a:schemeClr val="dk1"/>
              </a:buClr>
              <a:buSzPct val="30555"/>
              <a:buFont typeface="Arial"/>
              <a:buNone/>
            </a:pPr>
            <a:r>
              <a:rPr lang="en-GB"/>
              <a:t>Deep Learning Model &amp; How it works</a:t>
            </a:r>
            <a:endParaRPr/>
          </a:p>
        </p:txBody>
      </p:sp>
      <p:sp>
        <p:nvSpPr>
          <p:cNvPr id="601" name="Google Shape;601;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Multi-layer Perceptrons (MLP)</a:t>
            </a:r>
            <a:endParaRPr/>
          </a:p>
        </p:txBody>
      </p:sp>
      <p:sp>
        <p:nvSpPr>
          <p:cNvPr id="607" name="Google Shape;607;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MLP a.k.a “Vanilla” Neural Network is the most common and basic neural network models in the field of deep learning. </a:t>
            </a:r>
            <a:endParaRPr/>
          </a:p>
          <a:p>
            <a:pPr indent="-342900" lvl="0" marL="457200" rtl="0" algn="l">
              <a:spcBef>
                <a:spcPts val="0"/>
              </a:spcBef>
              <a:spcAft>
                <a:spcPts val="0"/>
              </a:spcAft>
              <a:buSzPts val="1800"/>
              <a:buChar char="●"/>
            </a:pPr>
            <a:r>
              <a:rPr lang="en-GB"/>
              <a:t>A multi-layered perceptron consists of </a:t>
            </a:r>
            <a:r>
              <a:rPr b="1" lang="en-GB"/>
              <a:t>interconnected neurons (nodes)</a:t>
            </a:r>
            <a:r>
              <a:rPr lang="en-GB"/>
              <a:t> transferring information to each other like the human brain.</a:t>
            </a:r>
            <a:endParaRPr/>
          </a:p>
          <a:p>
            <a:pPr indent="-342900" lvl="0" marL="457200" rtl="0" algn="l">
              <a:spcBef>
                <a:spcPts val="0"/>
              </a:spcBef>
              <a:spcAft>
                <a:spcPts val="0"/>
              </a:spcAft>
              <a:buSzPts val="1800"/>
              <a:buChar char="●"/>
            </a:pPr>
            <a:r>
              <a:rPr lang="en-GB"/>
              <a:t>Each nodes has its own value and the connections between the layers are assigned with weights.</a:t>
            </a:r>
            <a:endParaRPr/>
          </a:p>
          <a:p>
            <a:pPr indent="-342900" lvl="0" marL="457200" rtl="0" algn="l">
              <a:spcBef>
                <a:spcPts val="0"/>
              </a:spcBef>
              <a:spcAft>
                <a:spcPts val="0"/>
              </a:spcAft>
              <a:buSzPts val="1800"/>
              <a:buChar char="●"/>
            </a:pPr>
            <a:r>
              <a:rPr lang="en-GB"/>
              <a:t>Example of MLP is </a:t>
            </a:r>
            <a:r>
              <a:rPr b="1" lang="en-GB"/>
              <a:t>Feedforward Neural Network</a:t>
            </a:r>
            <a:r>
              <a:rPr lang="en-GB"/>
              <a:t>.</a:t>
            </a:r>
            <a:endParaRPr/>
          </a:p>
          <a:p>
            <a:pPr indent="-342900" lvl="0" marL="457200" rtl="0" algn="l">
              <a:spcBef>
                <a:spcPts val="0"/>
              </a:spcBef>
              <a:spcAft>
                <a:spcPts val="0"/>
              </a:spcAft>
              <a:buSzPts val="1800"/>
              <a:buChar char="●"/>
            </a:pPr>
            <a:r>
              <a:rPr lang="en-GB"/>
              <a:t>The basic architecture of MLP is it has 3 main layers which are:-</a:t>
            </a:r>
            <a:endParaRPr/>
          </a:p>
          <a:p>
            <a:pPr indent="-317500" lvl="1" marL="914400" rtl="0" algn="l">
              <a:spcBef>
                <a:spcPts val="0"/>
              </a:spcBef>
              <a:spcAft>
                <a:spcPts val="0"/>
              </a:spcAft>
              <a:buClr>
                <a:schemeClr val="accent1"/>
              </a:buClr>
              <a:buSzPts val="1400"/>
              <a:buChar char="○"/>
            </a:pPr>
            <a:r>
              <a:rPr b="1" lang="en-GB">
                <a:solidFill>
                  <a:schemeClr val="accent1"/>
                </a:solidFill>
              </a:rPr>
              <a:t>Input Layer</a:t>
            </a:r>
            <a:endParaRPr b="1">
              <a:solidFill>
                <a:schemeClr val="accent1"/>
              </a:solidFill>
            </a:endParaRPr>
          </a:p>
          <a:p>
            <a:pPr indent="-317500" lvl="1" marL="914400" rtl="0" algn="l">
              <a:spcBef>
                <a:spcPts val="0"/>
              </a:spcBef>
              <a:spcAft>
                <a:spcPts val="0"/>
              </a:spcAft>
              <a:buClr>
                <a:schemeClr val="accent1"/>
              </a:buClr>
              <a:buSzPts val="1400"/>
              <a:buChar char="○"/>
            </a:pPr>
            <a:r>
              <a:rPr b="1" lang="en-GB">
                <a:solidFill>
                  <a:schemeClr val="accent1"/>
                </a:solidFill>
              </a:rPr>
              <a:t>Hidden Layer (may have more than one layer)</a:t>
            </a:r>
            <a:endParaRPr b="1">
              <a:solidFill>
                <a:schemeClr val="accent1"/>
              </a:solidFill>
            </a:endParaRPr>
          </a:p>
          <a:p>
            <a:pPr indent="-317500" lvl="1" marL="914400" rtl="0" algn="l">
              <a:spcBef>
                <a:spcPts val="0"/>
              </a:spcBef>
              <a:spcAft>
                <a:spcPts val="0"/>
              </a:spcAft>
              <a:buClr>
                <a:schemeClr val="accent1"/>
              </a:buClr>
              <a:buSzPts val="1400"/>
              <a:buChar char="○"/>
            </a:pPr>
            <a:r>
              <a:rPr b="1" lang="en-GB">
                <a:solidFill>
                  <a:schemeClr val="accent1"/>
                </a:solidFill>
              </a:rPr>
              <a:t>Output Layer</a:t>
            </a:r>
            <a:endParaRPr b="1">
              <a:solidFill>
                <a:schemeClr val="accent1"/>
              </a:solidFill>
            </a:endParaRPr>
          </a:p>
        </p:txBody>
      </p:sp>
      <p:sp>
        <p:nvSpPr>
          <p:cNvPr id="608" name="Google Shape;608;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Multi-layer Perceptrons (MLP)</a:t>
            </a:r>
            <a:endParaRPr/>
          </a:p>
        </p:txBody>
      </p:sp>
      <p:sp>
        <p:nvSpPr>
          <p:cNvPr id="614" name="Google Shape;614;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15" name="Google Shape;615;p80"/>
          <p:cNvPicPr preferRelativeResize="0"/>
          <p:nvPr/>
        </p:nvPicPr>
        <p:blipFill>
          <a:blip r:embed="rId3">
            <a:alphaModFix/>
          </a:blip>
          <a:stretch>
            <a:fillRect/>
          </a:stretch>
        </p:blipFill>
        <p:spPr>
          <a:xfrm>
            <a:off x="1512925" y="1150938"/>
            <a:ext cx="6019800" cy="3419475"/>
          </a:xfrm>
          <a:prstGeom prst="rect">
            <a:avLst/>
          </a:prstGeom>
          <a:noFill/>
          <a:ln>
            <a:noFill/>
          </a:ln>
        </p:spPr>
      </p:pic>
      <p:sp>
        <p:nvSpPr>
          <p:cNvPr id="616" name="Google Shape;616;p80"/>
          <p:cNvSpPr txBox="1"/>
          <p:nvPr/>
        </p:nvSpPr>
        <p:spPr>
          <a:xfrm>
            <a:off x="5984250" y="3466825"/>
            <a:ext cx="248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Why is it called Feedforward Neural Network?</a:t>
            </a:r>
            <a:endParaRPr/>
          </a:p>
          <a:p>
            <a:pPr indent="0" lvl="0" marL="0" rtl="0" algn="l">
              <a:spcBef>
                <a:spcPts val="0"/>
              </a:spcBef>
              <a:spcAft>
                <a:spcPts val="0"/>
              </a:spcAft>
              <a:buNone/>
            </a:pPr>
            <a:r>
              <a:rPr lang="en-GB"/>
              <a:t>Because the data transmitted from Input Layer to Output Layer in forward direction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Multi-layer Perceptrons (MLP)</a:t>
            </a:r>
            <a:endParaRPr/>
          </a:p>
          <a:p>
            <a:pPr indent="0" lvl="0" marL="0" rtl="0" algn="l">
              <a:spcBef>
                <a:spcPts val="0"/>
              </a:spcBef>
              <a:spcAft>
                <a:spcPts val="0"/>
              </a:spcAft>
              <a:buNone/>
            </a:pPr>
            <a:r>
              <a:t/>
            </a:r>
            <a:endParaRPr/>
          </a:p>
        </p:txBody>
      </p:sp>
      <p:sp>
        <p:nvSpPr>
          <p:cNvPr id="622" name="Google Shape;622;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Input Layer assigned with its own fixed value, while</a:t>
            </a:r>
            <a:r>
              <a:rPr lang="en-GB"/>
              <a:t> the values of all the other nodes (in Hidden Layer and Output Layer) are calculated through a mathematical function involving the weights and values of the layer before it.</a:t>
            </a:r>
            <a:endParaRPr/>
          </a:p>
          <a:p>
            <a:pPr indent="-342900" lvl="0" marL="457200" rtl="0" algn="l">
              <a:spcBef>
                <a:spcPts val="0"/>
              </a:spcBef>
              <a:spcAft>
                <a:spcPts val="0"/>
              </a:spcAft>
              <a:buSzPts val="1800"/>
              <a:buChar char="●"/>
            </a:pPr>
            <a:r>
              <a:rPr lang="en-GB"/>
              <a:t>For example, the value of the h5 node in figure above could be:</a:t>
            </a:r>
            <a:endParaRPr/>
          </a:p>
          <a:p>
            <a:pPr indent="0" lvl="0" marL="457200" rtl="0" algn="l">
              <a:spcBef>
                <a:spcPts val="1200"/>
              </a:spcBef>
              <a:spcAft>
                <a:spcPts val="1200"/>
              </a:spcAft>
              <a:buNone/>
            </a:pPr>
            <a:r>
              <a:t/>
            </a:r>
            <a:endParaRPr/>
          </a:p>
        </p:txBody>
      </p:sp>
      <p:sp>
        <p:nvSpPr>
          <p:cNvPr id="623" name="Google Shape;623;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24" name="Google Shape;624;p81"/>
          <p:cNvPicPr preferRelativeResize="0"/>
          <p:nvPr/>
        </p:nvPicPr>
        <p:blipFill>
          <a:blip r:embed="rId3">
            <a:alphaModFix/>
          </a:blip>
          <a:stretch>
            <a:fillRect/>
          </a:stretch>
        </p:blipFill>
        <p:spPr>
          <a:xfrm>
            <a:off x="3289625" y="2616650"/>
            <a:ext cx="2852575" cy="722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of TS Data</a:t>
            </a:r>
            <a:endParaRPr/>
          </a:p>
        </p:txBody>
      </p:sp>
      <p:pic>
        <p:nvPicPr>
          <p:cNvPr id="97" name="Google Shape;97;p19"/>
          <p:cNvPicPr preferRelativeResize="0"/>
          <p:nvPr/>
        </p:nvPicPr>
        <p:blipFill>
          <a:blip r:embed="rId3">
            <a:alphaModFix/>
          </a:blip>
          <a:stretch>
            <a:fillRect/>
          </a:stretch>
        </p:blipFill>
        <p:spPr>
          <a:xfrm>
            <a:off x="523875" y="1365888"/>
            <a:ext cx="8096250" cy="3571875"/>
          </a:xfrm>
          <a:prstGeom prst="rect">
            <a:avLst/>
          </a:prstGeom>
          <a:noFill/>
          <a:ln>
            <a:noFill/>
          </a:ln>
        </p:spPr>
      </p:pic>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Multi-layer Perceptrons (MLP) - Backpropagation</a:t>
            </a:r>
            <a:endParaRPr/>
          </a:p>
        </p:txBody>
      </p:sp>
      <p:sp>
        <p:nvSpPr>
          <p:cNvPr id="630" name="Google Shape;630;p82"/>
          <p:cNvSpPr txBox="1"/>
          <p:nvPr>
            <p:ph idx="1" type="body"/>
          </p:nvPr>
        </p:nvSpPr>
        <p:spPr>
          <a:xfrm>
            <a:off x="311700" y="1152500"/>
            <a:ext cx="3641100" cy="35535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n-GB"/>
              <a:t>is one of the method to </a:t>
            </a:r>
            <a:r>
              <a:rPr b="1" lang="en-GB"/>
              <a:t>optimize the weights</a:t>
            </a:r>
            <a:r>
              <a:rPr lang="en-GB"/>
              <a:t> of MLP using the outputs as inputs.</a:t>
            </a:r>
            <a:endParaRPr/>
          </a:p>
          <a:p>
            <a:pPr indent="-308610" lvl="0" marL="457200" rtl="0" algn="l">
              <a:spcBef>
                <a:spcPts val="0"/>
              </a:spcBef>
              <a:spcAft>
                <a:spcPts val="0"/>
              </a:spcAft>
              <a:buSzPct val="100000"/>
              <a:buChar char="●"/>
            </a:pPr>
            <a:r>
              <a:rPr lang="en-GB"/>
              <a:t>Initially, random weights will assigned to the connections.</a:t>
            </a:r>
            <a:endParaRPr/>
          </a:p>
          <a:p>
            <a:pPr indent="-308610" lvl="0" marL="457200" rtl="0" algn="l">
              <a:spcBef>
                <a:spcPts val="0"/>
              </a:spcBef>
              <a:spcAft>
                <a:spcPts val="0"/>
              </a:spcAft>
              <a:buSzPct val="100000"/>
              <a:buChar char="●"/>
            </a:pPr>
            <a:r>
              <a:rPr lang="en-GB"/>
              <a:t>These weights propagate forward to produce Outputs.</a:t>
            </a:r>
            <a:endParaRPr/>
          </a:p>
          <a:p>
            <a:pPr indent="-308610" lvl="0" marL="457200" rtl="0" algn="l">
              <a:spcBef>
                <a:spcPts val="0"/>
              </a:spcBef>
              <a:spcAft>
                <a:spcPts val="0"/>
              </a:spcAft>
              <a:buSzPct val="100000"/>
              <a:buChar char="●"/>
            </a:pPr>
            <a:r>
              <a:rPr lang="en-GB"/>
              <a:t>Naturally, predicted output would differ from the expected output.</a:t>
            </a:r>
            <a:endParaRPr/>
          </a:p>
          <a:p>
            <a:pPr indent="-308610" lvl="0" marL="457200" rtl="0" algn="l">
              <a:spcBef>
                <a:spcPts val="0"/>
              </a:spcBef>
              <a:spcAft>
                <a:spcPts val="0"/>
              </a:spcAft>
              <a:buSzPct val="100000"/>
              <a:buChar char="●"/>
            </a:pPr>
            <a:r>
              <a:rPr lang="en-GB"/>
              <a:t>The difference of these two values is called the error/loss function.</a:t>
            </a:r>
            <a:endParaRPr/>
          </a:p>
          <a:p>
            <a:pPr indent="-308610" lvl="0" marL="457200" rtl="0" algn="l">
              <a:spcBef>
                <a:spcPts val="0"/>
              </a:spcBef>
              <a:spcAft>
                <a:spcPts val="0"/>
              </a:spcAft>
              <a:buSzPct val="100000"/>
              <a:buChar char="●"/>
            </a:pPr>
            <a:r>
              <a:rPr lang="en-GB"/>
              <a:t>The error is sending back through </a:t>
            </a:r>
            <a:r>
              <a:rPr lang="en-GB"/>
              <a:t>backward propagation and automatically alter the weights. </a:t>
            </a:r>
            <a:endParaRPr/>
          </a:p>
          <a:p>
            <a:pPr indent="-308610" lvl="0" marL="457200" rtl="0" algn="l">
              <a:spcBef>
                <a:spcPts val="0"/>
              </a:spcBef>
              <a:spcAft>
                <a:spcPts val="0"/>
              </a:spcAft>
              <a:buSzPct val="100000"/>
              <a:buChar char="●"/>
            </a:pPr>
            <a:r>
              <a:rPr lang="en-GB"/>
              <a:t>The networks will kept iterating and adjusting its weights forward and backward until the predicted output is closer to the actual output.</a:t>
            </a:r>
            <a:endParaRPr/>
          </a:p>
        </p:txBody>
      </p:sp>
      <p:sp>
        <p:nvSpPr>
          <p:cNvPr id="631" name="Google Shape;631;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32" name="Google Shape;632;p82"/>
          <p:cNvPicPr preferRelativeResize="0"/>
          <p:nvPr/>
        </p:nvPicPr>
        <p:blipFill>
          <a:blip r:embed="rId3">
            <a:alphaModFix/>
          </a:blip>
          <a:stretch>
            <a:fillRect/>
          </a:stretch>
        </p:blipFill>
        <p:spPr>
          <a:xfrm>
            <a:off x="4125950" y="1072525"/>
            <a:ext cx="4844626" cy="3633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Recurrent Neural Network (RNN)</a:t>
            </a:r>
            <a:endParaRPr/>
          </a:p>
        </p:txBody>
      </p:sp>
      <p:sp>
        <p:nvSpPr>
          <p:cNvPr id="638" name="Google Shape;638;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While Feedforward Neural Network (FFNN) is great solution for </a:t>
            </a:r>
            <a:r>
              <a:rPr lang="en-GB"/>
              <a:t>regression</a:t>
            </a:r>
            <a:r>
              <a:rPr lang="en-GB"/>
              <a:t> and classification problems, it is not very great to handle sequential data.</a:t>
            </a:r>
            <a:endParaRPr/>
          </a:p>
          <a:p>
            <a:pPr indent="-342900" lvl="0" marL="457200" rtl="0" algn="l">
              <a:spcBef>
                <a:spcPts val="0"/>
              </a:spcBef>
              <a:spcAft>
                <a:spcPts val="0"/>
              </a:spcAft>
              <a:buSzPts val="1800"/>
              <a:buChar char="❖"/>
            </a:pPr>
            <a:r>
              <a:rPr lang="en-GB"/>
              <a:t>This is because sequential data posses historical data that need to be remembered but FFNW do not have the </a:t>
            </a:r>
            <a:r>
              <a:rPr lang="en-GB"/>
              <a:t>capability</a:t>
            </a:r>
            <a:r>
              <a:rPr lang="en-GB"/>
              <a:t> to hold memory of the past data.</a:t>
            </a:r>
            <a:endParaRPr/>
          </a:p>
          <a:p>
            <a:pPr indent="-342900" lvl="0" marL="457200" rtl="0" algn="l">
              <a:spcBef>
                <a:spcPts val="0"/>
              </a:spcBef>
              <a:spcAft>
                <a:spcPts val="0"/>
              </a:spcAft>
              <a:buSzPts val="1800"/>
              <a:buChar char="❖"/>
            </a:pPr>
            <a:r>
              <a:rPr lang="en-GB"/>
              <a:t>RNN is introduced to overcome Feedforward Neural Network limitations which are:-</a:t>
            </a:r>
            <a:endParaRPr/>
          </a:p>
          <a:p>
            <a:pPr indent="-317500" lvl="1" marL="914400" rtl="0" algn="l">
              <a:spcBef>
                <a:spcPts val="0"/>
              </a:spcBef>
              <a:spcAft>
                <a:spcPts val="0"/>
              </a:spcAft>
              <a:buSzPts val="1400"/>
              <a:buChar char="➢"/>
            </a:pPr>
            <a:r>
              <a:rPr lang="en-GB"/>
              <a:t>Cannot handle sequential data</a:t>
            </a:r>
            <a:endParaRPr/>
          </a:p>
          <a:p>
            <a:pPr indent="-317500" lvl="1" marL="914400" rtl="0" algn="l">
              <a:spcBef>
                <a:spcPts val="0"/>
              </a:spcBef>
              <a:spcAft>
                <a:spcPts val="0"/>
              </a:spcAft>
              <a:buSzPts val="1400"/>
              <a:buChar char="➢"/>
            </a:pPr>
            <a:r>
              <a:rPr lang="en-GB"/>
              <a:t>Considers only the current input</a:t>
            </a:r>
            <a:endParaRPr/>
          </a:p>
          <a:p>
            <a:pPr indent="-317500" lvl="1" marL="914400" rtl="0" algn="l">
              <a:spcBef>
                <a:spcPts val="0"/>
              </a:spcBef>
              <a:spcAft>
                <a:spcPts val="0"/>
              </a:spcAft>
              <a:buSzPts val="1400"/>
              <a:buChar char="➢"/>
            </a:pPr>
            <a:r>
              <a:rPr lang="en-GB"/>
              <a:t>Cannot memorize previous inputs</a:t>
            </a:r>
            <a:endParaRPr/>
          </a:p>
          <a:p>
            <a:pPr indent="-342900" lvl="0" marL="457200" rtl="0" algn="l">
              <a:spcBef>
                <a:spcPts val="0"/>
              </a:spcBef>
              <a:spcAft>
                <a:spcPts val="0"/>
              </a:spcAft>
              <a:buSzPts val="1800"/>
              <a:buChar char="❖"/>
            </a:pPr>
            <a:r>
              <a:rPr lang="en-GB"/>
              <a:t>RNN can handle sequential data, accepting the current input data, and previously received inputs. RNNs can memorize previous inputs due to their </a:t>
            </a:r>
            <a:r>
              <a:rPr b="1" lang="en-GB"/>
              <a:t>internal memory</a:t>
            </a:r>
            <a:r>
              <a:rPr lang="en-GB"/>
              <a:t>.</a:t>
            </a:r>
            <a:endParaRPr/>
          </a:p>
        </p:txBody>
      </p:sp>
      <p:sp>
        <p:nvSpPr>
          <p:cNvPr id="639" name="Google Shape;639;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Recurrent Neural Network (RNN) - Model Architecture</a:t>
            </a:r>
            <a:endParaRPr/>
          </a:p>
        </p:txBody>
      </p:sp>
      <p:sp>
        <p:nvSpPr>
          <p:cNvPr id="645" name="Google Shape;645;p84"/>
          <p:cNvSpPr txBox="1"/>
          <p:nvPr>
            <p:ph idx="1" type="body"/>
          </p:nvPr>
        </p:nvSpPr>
        <p:spPr>
          <a:xfrm>
            <a:off x="311700" y="1152475"/>
            <a:ext cx="4398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RNN works on the principle of saving the output of a particular layer and feeding this back to the input in order to predict the output of the layer.</a:t>
            </a:r>
            <a:endParaRPr/>
          </a:p>
          <a:p>
            <a:pPr indent="-342900" lvl="0" marL="457200" rtl="0" algn="l">
              <a:spcBef>
                <a:spcPts val="0"/>
              </a:spcBef>
              <a:spcAft>
                <a:spcPts val="0"/>
              </a:spcAft>
              <a:buSzPts val="1800"/>
              <a:buChar char="●"/>
            </a:pPr>
            <a:r>
              <a:rPr lang="en-GB"/>
              <a:t>The nodes in each layers of the neural network are compressed to form a single layer of recurrent neural networks.</a:t>
            </a:r>
            <a:endParaRPr/>
          </a:p>
        </p:txBody>
      </p:sp>
      <p:sp>
        <p:nvSpPr>
          <p:cNvPr id="646" name="Google Shape;646;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47" name="Google Shape;647;p84"/>
          <p:cNvPicPr preferRelativeResize="0"/>
          <p:nvPr/>
        </p:nvPicPr>
        <p:blipFill>
          <a:blip r:embed="rId3">
            <a:alphaModFix/>
          </a:blip>
          <a:stretch>
            <a:fillRect/>
          </a:stretch>
        </p:blipFill>
        <p:spPr>
          <a:xfrm>
            <a:off x="4796448" y="1152475"/>
            <a:ext cx="4035849" cy="3416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320"/>
              <a:t>Recurrent Neural Network (RNN) </a:t>
            </a:r>
            <a:r>
              <a:rPr lang="en-GB" sz="2320"/>
              <a:t>- Working Mechanisms</a:t>
            </a:r>
            <a:endParaRPr sz="2320"/>
          </a:p>
        </p:txBody>
      </p:sp>
      <p:sp>
        <p:nvSpPr>
          <p:cNvPr id="653" name="Google Shape;653;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54" name="Google Shape;654;p85"/>
          <p:cNvPicPr preferRelativeResize="0"/>
          <p:nvPr/>
        </p:nvPicPr>
        <p:blipFill>
          <a:blip r:embed="rId3">
            <a:alphaModFix/>
          </a:blip>
          <a:stretch>
            <a:fillRect/>
          </a:stretch>
        </p:blipFill>
        <p:spPr>
          <a:xfrm>
            <a:off x="0" y="1165250"/>
            <a:ext cx="9143998" cy="3469024"/>
          </a:xfrm>
          <a:prstGeom prst="rect">
            <a:avLst/>
          </a:prstGeom>
          <a:noFill/>
          <a:ln>
            <a:noFill/>
          </a:ln>
        </p:spPr>
      </p:pic>
      <p:sp>
        <p:nvSpPr>
          <p:cNvPr id="655" name="Google Shape;655;p85"/>
          <p:cNvSpPr txBox="1"/>
          <p:nvPr/>
        </p:nvSpPr>
        <p:spPr>
          <a:xfrm>
            <a:off x="311700" y="4552225"/>
            <a:ext cx="84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Unrolling the RNN. Crucial concept! RNN only consists of single node in each layer which loop through the hidden layer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672"/>
              <a:buFont typeface="Arial"/>
              <a:buNone/>
            </a:pPr>
            <a:r>
              <a:rPr lang="en-GB" sz="2320"/>
              <a:t>Recurrent Neural Network (RNN) - Working Mechanisms</a:t>
            </a:r>
            <a:endParaRPr/>
          </a:p>
        </p:txBody>
      </p:sp>
      <p:sp>
        <p:nvSpPr>
          <p:cNvPr id="661" name="Google Shape;661;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62" name="Google Shape;662;p86"/>
          <p:cNvPicPr preferRelativeResize="0"/>
          <p:nvPr/>
        </p:nvPicPr>
        <p:blipFill rotWithShape="1">
          <a:blip r:embed="rId3">
            <a:alphaModFix/>
          </a:blip>
          <a:srcRect b="0" l="21636" r="21738" t="0"/>
          <a:stretch/>
        </p:blipFill>
        <p:spPr>
          <a:xfrm>
            <a:off x="176225" y="1731275"/>
            <a:ext cx="5123825" cy="2381250"/>
          </a:xfrm>
          <a:prstGeom prst="rect">
            <a:avLst/>
          </a:prstGeom>
          <a:noFill/>
          <a:ln>
            <a:noFill/>
          </a:ln>
        </p:spPr>
      </p:pic>
      <p:sp>
        <p:nvSpPr>
          <p:cNvPr id="663" name="Google Shape;663;p86"/>
          <p:cNvSpPr txBox="1"/>
          <p:nvPr/>
        </p:nvSpPr>
        <p:spPr>
          <a:xfrm>
            <a:off x="5420525" y="1028600"/>
            <a:ext cx="34734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GB" sz="1800"/>
              <a:t>RNN processes the sequence of vectors one by one.</a:t>
            </a:r>
            <a:endParaRPr sz="1800"/>
          </a:p>
          <a:p>
            <a:pPr indent="-342900" lvl="0" marL="457200" rtl="0" algn="l">
              <a:spcBef>
                <a:spcPts val="0"/>
              </a:spcBef>
              <a:spcAft>
                <a:spcPts val="0"/>
              </a:spcAft>
              <a:buSzPts val="1800"/>
              <a:buChar char="●"/>
            </a:pPr>
            <a:r>
              <a:rPr lang="en-GB" sz="1800"/>
              <a:t>While processing, it passes the previous hidden state to the next step of the sequence. </a:t>
            </a:r>
            <a:endParaRPr sz="1800"/>
          </a:p>
          <a:p>
            <a:pPr indent="-342900" lvl="0" marL="457200" rtl="0" algn="l">
              <a:spcBef>
                <a:spcPts val="0"/>
              </a:spcBef>
              <a:spcAft>
                <a:spcPts val="0"/>
              </a:spcAft>
              <a:buSzPts val="1800"/>
              <a:buChar char="●"/>
            </a:pPr>
            <a:r>
              <a:rPr lang="en-GB" sz="1800"/>
              <a:t>The hidden state acts as the neural networks memory which hold information on previous data the network has seen before.</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7413"/>
              <a:buFont typeface="Arial"/>
              <a:buNone/>
            </a:pPr>
            <a:r>
              <a:rPr lang="en-GB" sz="2320"/>
              <a:t>Recurrent Neural Network (RNN) - Working Mechanisms</a:t>
            </a:r>
            <a:endParaRPr/>
          </a:p>
          <a:p>
            <a:pPr indent="0" lvl="0" marL="0" rtl="0" algn="l">
              <a:spcBef>
                <a:spcPts val="0"/>
              </a:spcBef>
              <a:spcAft>
                <a:spcPts val="0"/>
              </a:spcAft>
              <a:buNone/>
            </a:pPr>
            <a:r>
              <a:t/>
            </a:r>
            <a:endParaRPr/>
          </a:p>
        </p:txBody>
      </p:sp>
      <p:sp>
        <p:nvSpPr>
          <p:cNvPr id="669" name="Google Shape;669;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70" name="Google Shape;670;p87"/>
          <p:cNvPicPr preferRelativeResize="0"/>
          <p:nvPr/>
        </p:nvPicPr>
        <p:blipFill rotWithShape="1">
          <a:blip r:embed="rId3">
            <a:alphaModFix/>
          </a:blip>
          <a:srcRect b="0" l="31108" r="3510" t="0"/>
          <a:stretch/>
        </p:blipFill>
        <p:spPr>
          <a:xfrm>
            <a:off x="213375" y="1346400"/>
            <a:ext cx="4948975" cy="3079175"/>
          </a:xfrm>
          <a:prstGeom prst="rect">
            <a:avLst/>
          </a:prstGeom>
          <a:noFill/>
          <a:ln>
            <a:noFill/>
          </a:ln>
        </p:spPr>
      </p:pic>
      <p:sp>
        <p:nvSpPr>
          <p:cNvPr id="671" name="Google Shape;671;p87"/>
          <p:cNvSpPr txBox="1"/>
          <p:nvPr/>
        </p:nvSpPr>
        <p:spPr>
          <a:xfrm>
            <a:off x="5359050" y="1352400"/>
            <a:ext cx="34734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GB" sz="1800"/>
              <a:t>The I</a:t>
            </a:r>
            <a:r>
              <a:rPr lang="en-GB" sz="1800"/>
              <a:t>nput and previous hidden state are combined to form a vector.</a:t>
            </a:r>
            <a:endParaRPr sz="1800"/>
          </a:p>
          <a:p>
            <a:pPr indent="-342900" lvl="0" marL="457200" rtl="0" algn="l">
              <a:spcBef>
                <a:spcPts val="0"/>
              </a:spcBef>
              <a:spcAft>
                <a:spcPts val="0"/>
              </a:spcAft>
              <a:buSzPts val="1800"/>
              <a:buChar char="●"/>
            </a:pPr>
            <a:r>
              <a:rPr lang="en-GB" sz="1800"/>
              <a:t>This vector contains information on the current input and previous inputs</a:t>
            </a:r>
            <a:endParaRPr sz="1800"/>
          </a:p>
          <a:p>
            <a:pPr indent="-342900" lvl="0" marL="457200" rtl="0" algn="l">
              <a:spcBef>
                <a:spcPts val="0"/>
              </a:spcBef>
              <a:spcAft>
                <a:spcPts val="0"/>
              </a:spcAft>
              <a:buSzPts val="1800"/>
              <a:buChar char="●"/>
            </a:pPr>
            <a:r>
              <a:rPr lang="en-GB" sz="1800"/>
              <a:t>The vector goes through the tanh activation, and the output is the new hidden state, or the memory of the network.</a:t>
            </a:r>
            <a:endParaRPr sz="18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7413"/>
              <a:buFont typeface="Arial"/>
              <a:buNone/>
            </a:pPr>
            <a:r>
              <a:rPr lang="en-GB" sz="2320"/>
              <a:t>Recurrent Neural Network (RNN) - Working Mechanisms</a:t>
            </a:r>
            <a:endParaRPr/>
          </a:p>
        </p:txBody>
      </p:sp>
      <p:sp>
        <p:nvSpPr>
          <p:cNvPr id="677" name="Google Shape;677;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78" name="Google Shape;678;p88"/>
          <p:cNvPicPr preferRelativeResize="0"/>
          <p:nvPr/>
        </p:nvPicPr>
        <p:blipFill rotWithShape="1">
          <a:blip r:embed="rId3">
            <a:alphaModFix/>
          </a:blip>
          <a:srcRect b="0" l="25870" r="26239" t="0"/>
          <a:stretch/>
        </p:blipFill>
        <p:spPr>
          <a:xfrm>
            <a:off x="552350" y="2434325"/>
            <a:ext cx="3152342" cy="2605237"/>
          </a:xfrm>
          <a:prstGeom prst="rect">
            <a:avLst/>
          </a:prstGeom>
          <a:noFill/>
          <a:ln>
            <a:noFill/>
          </a:ln>
        </p:spPr>
      </p:pic>
      <p:sp>
        <p:nvSpPr>
          <p:cNvPr id="679" name="Google Shape;679;p88"/>
          <p:cNvSpPr txBox="1"/>
          <p:nvPr/>
        </p:nvSpPr>
        <p:spPr>
          <a:xfrm>
            <a:off x="4306275" y="2571750"/>
            <a:ext cx="42552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GB" sz="1800"/>
              <a:t>The tanh activation is used to help regulate the values flowing through the network between -1 and 1.</a:t>
            </a:r>
            <a:endParaRPr sz="1800"/>
          </a:p>
        </p:txBody>
      </p:sp>
      <p:pic>
        <p:nvPicPr>
          <p:cNvPr id="680" name="Google Shape;680;p88"/>
          <p:cNvPicPr preferRelativeResize="0"/>
          <p:nvPr/>
        </p:nvPicPr>
        <p:blipFill rotWithShape="1">
          <a:blip r:embed="rId4">
            <a:alphaModFix/>
          </a:blip>
          <a:srcRect b="0" l="7109" r="8459" t="0"/>
          <a:stretch/>
        </p:blipFill>
        <p:spPr>
          <a:xfrm>
            <a:off x="751975" y="1125950"/>
            <a:ext cx="7640050" cy="12001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Types of Recurrent Neural Network (RNN)</a:t>
            </a:r>
            <a:endParaRPr/>
          </a:p>
        </p:txBody>
      </p:sp>
      <p:sp>
        <p:nvSpPr>
          <p:cNvPr id="686" name="Google Shape;686;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687" name="Google Shape;687;p89"/>
          <p:cNvPicPr preferRelativeResize="0"/>
          <p:nvPr/>
        </p:nvPicPr>
        <p:blipFill>
          <a:blip r:embed="rId3">
            <a:alphaModFix/>
          </a:blip>
          <a:stretch>
            <a:fillRect/>
          </a:stretch>
        </p:blipFill>
        <p:spPr>
          <a:xfrm>
            <a:off x="152400" y="1246825"/>
            <a:ext cx="1432350" cy="2512900"/>
          </a:xfrm>
          <a:prstGeom prst="rect">
            <a:avLst/>
          </a:prstGeom>
          <a:noFill/>
          <a:ln>
            <a:noFill/>
          </a:ln>
        </p:spPr>
      </p:pic>
      <p:pic>
        <p:nvPicPr>
          <p:cNvPr id="688" name="Google Shape;688;p89"/>
          <p:cNvPicPr preferRelativeResize="0"/>
          <p:nvPr/>
        </p:nvPicPr>
        <p:blipFill>
          <a:blip r:embed="rId4">
            <a:alphaModFix/>
          </a:blip>
          <a:stretch>
            <a:fillRect/>
          </a:stretch>
        </p:blipFill>
        <p:spPr>
          <a:xfrm>
            <a:off x="1584750" y="1170125"/>
            <a:ext cx="2298325" cy="2589600"/>
          </a:xfrm>
          <a:prstGeom prst="rect">
            <a:avLst/>
          </a:prstGeom>
          <a:noFill/>
          <a:ln>
            <a:noFill/>
          </a:ln>
        </p:spPr>
      </p:pic>
      <p:pic>
        <p:nvPicPr>
          <p:cNvPr id="689" name="Google Shape;689;p89"/>
          <p:cNvPicPr preferRelativeResize="0"/>
          <p:nvPr/>
        </p:nvPicPr>
        <p:blipFill>
          <a:blip r:embed="rId5">
            <a:alphaModFix/>
          </a:blip>
          <a:stretch>
            <a:fillRect/>
          </a:stretch>
        </p:blipFill>
        <p:spPr>
          <a:xfrm>
            <a:off x="3883075" y="1246825"/>
            <a:ext cx="2298325" cy="2514775"/>
          </a:xfrm>
          <a:prstGeom prst="rect">
            <a:avLst/>
          </a:prstGeom>
          <a:noFill/>
          <a:ln>
            <a:noFill/>
          </a:ln>
        </p:spPr>
      </p:pic>
      <p:pic>
        <p:nvPicPr>
          <p:cNvPr id="690" name="Google Shape;690;p89"/>
          <p:cNvPicPr preferRelativeResize="0"/>
          <p:nvPr/>
        </p:nvPicPr>
        <p:blipFill>
          <a:blip r:embed="rId6">
            <a:alphaModFix/>
          </a:blip>
          <a:stretch>
            <a:fillRect/>
          </a:stretch>
        </p:blipFill>
        <p:spPr>
          <a:xfrm>
            <a:off x="6294925" y="1199650"/>
            <a:ext cx="2351956" cy="2589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RNN Applications</a:t>
            </a:r>
            <a:endParaRPr/>
          </a:p>
        </p:txBody>
      </p:sp>
      <p:sp>
        <p:nvSpPr>
          <p:cNvPr id="696" name="Google Shape;696;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Image Captioning - RNNs are used to caption an image by analyzing the activities present.</a:t>
            </a:r>
            <a:endParaRPr/>
          </a:p>
          <a:p>
            <a:pPr indent="-342900" lvl="0" marL="457200" rtl="0" algn="l">
              <a:spcBef>
                <a:spcPts val="0"/>
              </a:spcBef>
              <a:spcAft>
                <a:spcPts val="0"/>
              </a:spcAft>
              <a:buSzPts val="1800"/>
              <a:buChar char="●"/>
            </a:pPr>
            <a:r>
              <a:rPr lang="en-GB"/>
              <a:t>Time Series Prediction - Any time series problem, like predicting the prices of stocks in a particular month, can be solved using an RNN.</a:t>
            </a:r>
            <a:endParaRPr/>
          </a:p>
          <a:p>
            <a:pPr indent="-342900" lvl="0" marL="457200" rtl="0" algn="l">
              <a:spcBef>
                <a:spcPts val="0"/>
              </a:spcBef>
              <a:spcAft>
                <a:spcPts val="0"/>
              </a:spcAft>
              <a:buSzPts val="1800"/>
              <a:buChar char="●"/>
            </a:pPr>
            <a:r>
              <a:rPr lang="en-GB"/>
              <a:t>Natural Language Processing - Text mining and Sentiment analysis can be carried out using an RNN for Natural Language Processing (NLP).</a:t>
            </a:r>
            <a:endParaRPr/>
          </a:p>
          <a:p>
            <a:pPr indent="-342900" lvl="0" marL="457200" rtl="0" algn="l">
              <a:spcBef>
                <a:spcPts val="0"/>
              </a:spcBef>
              <a:spcAft>
                <a:spcPts val="0"/>
              </a:spcAft>
              <a:buSzPts val="1800"/>
              <a:buChar char="●"/>
            </a:pPr>
            <a:r>
              <a:rPr lang="en-GB"/>
              <a:t>Machine Translation - Given an input in one language, RNNs can be used to translate the input into different languages as output</a:t>
            </a:r>
            <a:endParaRPr/>
          </a:p>
        </p:txBody>
      </p:sp>
      <p:sp>
        <p:nvSpPr>
          <p:cNvPr id="697" name="Google Shape;697;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Recurrent Neural Network (RNN) - Problems</a:t>
            </a:r>
            <a:endParaRPr/>
          </a:p>
        </p:txBody>
      </p:sp>
      <p:sp>
        <p:nvSpPr>
          <p:cNvPr id="703" name="Google Shape;703;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Vanishing Gradient problems</a:t>
            </a:r>
            <a:endParaRPr/>
          </a:p>
          <a:p>
            <a:pPr indent="-317500" lvl="1" marL="914400" rtl="0" algn="l">
              <a:spcBef>
                <a:spcPts val="0"/>
              </a:spcBef>
              <a:spcAft>
                <a:spcPts val="0"/>
              </a:spcAft>
              <a:buSzPts val="1400"/>
              <a:buChar char="○"/>
            </a:pPr>
            <a:r>
              <a:rPr lang="en-GB"/>
              <a:t>RNNs suffer from the problem of vanishing gradients. </a:t>
            </a:r>
            <a:endParaRPr/>
          </a:p>
          <a:p>
            <a:pPr indent="-317500" lvl="1" marL="914400" rtl="0" algn="l">
              <a:spcBef>
                <a:spcPts val="0"/>
              </a:spcBef>
              <a:spcAft>
                <a:spcPts val="0"/>
              </a:spcAft>
              <a:buSzPts val="1400"/>
              <a:buChar char="○"/>
            </a:pPr>
            <a:r>
              <a:rPr lang="en-GB"/>
              <a:t>The gradients carry information used in the RNN, and when the gradient becomes too small, the parameter updates become insignificant. </a:t>
            </a:r>
            <a:endParaRPr/>
          </a:p>
          <a:p>
            <a:pPr indent="-317500" lvl="1" marL="914400" rtl="0" algn="l">
              <a:spcBef>
                <a:spcPts val="0"/>
              </a:spcBef>
              <a:spcAft>
                <a:spcPts val="0"/>
              </a:spcAft>
              <a:buSzPts val="1400"/>
              <a:buChar char="○"/>
            </a:pPr>
            <a:r>
              <a:rPr lang="en-GB"/>
              <a:t>This makes the learning of long data sequences difficult.</a:t>
            </a:r>
            <a:endParaRPr/>
          </a:p>
          <a:p>
            <a:pPr indent="-342900" lvl="0" marL="457200" rtl="0" algn="l">
              <a:spcBef>
                <a:spcPts val="0"/>
              </a:spcBef>
              <a:spcAft>
                <a:spcPts val="0"/>
              </a:spcAft>
              <a:buSzPts val="1800"/>
              <a:buChar char="●"/>
            </a:pPr>
            <a:r>
              <a:rPr lang="en-GB"/>
              <a:t>Exploding Gradient problems</a:t>
            </a:r>
            <a:endParaRPr/>
          </a:p>
          <a:p>
            <a:pPr indent="-317500" lvl="1" marL="914400" rtl="0" algn="l">
              <a:spcBef>
                <a:spcPts val="0"/>
              </a:spcBef>
              <a:spcAft>
                <a:spcPts val="0"/>
              </a:spcAft>
              <a:buSzPts val="1400"/>
              <a:buChar char="○"/>
            </a:pPr>
            <a:r>
              <a:rPr lang="en-GB"/>
              <a:t>While training a neural network, if the slope tends to grow exponentially instead of decaying, this is called an Exploding Gradient. </a:t>
            </a:r>
            <a:endParaRPr/>
          </a:p>
          <a:p>
            <a:pPr indent="-317500" lvl="1" marL="914400" rtl="0" algn="l">
              <a:spcBef>
                <a:spcPts val="0"/>
              </a:spcBef>
              <a:spcAft>
                <a:spcPts val="0"/>
              </a:spcAft>
              <a:buSzPts val="1400"/>
              <a:buChar char="○"/>
            </a:pPr>
            <a:r>
              <a:rPr lang="en-GB"/>
              <a:t>This problem arises when large error gradients accumulate, resulting in very large updates to the neural network model weights during the training process.</a:t>
            </a:r>
            <a:endParaRPr/>
          </a:p>
          <a:p>
            <a:pPr indent="-317500" lvl="1" marL="914400" rtl="0" algn="l">
              <a:spcBef>
                <a:spcPts val="0"/>
              </a:spcBef>
              <a:spcAft>
                <a:spcPts val="0"/>
              </a:spcAft>
              <a:buSzPts val="1400"/>
              <a:buChar char="○"/>
            </a:pPr>
            <a:r>
              <a:rPr lang="en-GB"/>
              <a:t>Long training time, poor performance, and bad accuracy are the major issues in gradient problems.</a:t>
            </a:r>
            <a:endParaRPr/>
          </a:p>
        </p:txBody>
      </p:sp>
      <p:sp>
        <p:nvSpPr>
          <p:cNvPr id="704" name="Google Shape;704;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Example of TS Data</a:t>
            </a:r>
            <a:endParaRPr/>
          </a:p>
        </p:txBody>
      </p:sp>
      <p:pic>
        <p:nvPicPr>
          <p:cNvPr id="104" name="Google Shape;104;p20"/>
          <p:cNvPicPr preferRelativeResize="0"/>
          <p:nvPr/>
        </p:nvPicPr>
        <p:blipFill>
          <a:blip r:embed="rId3">
            <a:alphaModFix/>
          </a:blip>
          <a:stretch>
            <a:fillRect/>
          </a:stretch>
        </p:blipFill>
        <p:spPr>
          <a:xfrm>
            <a:off x="642925" y="1356600"/>
            <a:ext cx="7858125" cy="3638550"/>
          </a:xfrm>
          <a:prstGeom prst="rect">
            <a:avLst/>
          </a:prstGeom>
          <a:noFill/>
          <a:ln>
            <a:noFill/>
          </a:ln>
        </p:spPr>
      </p:pic>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0" name="Google Shape;710;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11" name="Google Shape;711;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12" name="Google Shape;712;p92"/>
          <p:cNvPicPr preferRelativeResize="0"/>
          <p:nvPr/>
        </p:nvPicPr>
        <p:blipFill rotWithShape="1">
          <a:blip r:embed="rId3">
            <a:alphaModFix/>
          </a:blip>
          <a:srcRect b="10289" l="0" r="0" t="0"/>
          <a:stretch/>
        </p:blipFill>
        <p:spPr>
          <a:xfrm>
            <a:off x="95250" y="109150"/>
            <a:ext cx="8953500" cy="4947675"/>
          </a:xfrm>
          <a:prstGeom prst="rect">
            <a:avLst/>
          </a:prstGeom>
          <a:noFill/>
          <a:ln>
            <a:noFill/>
          </a:ln>
        </p:spPr>
      </p:pic>
      <p:sp>
        <p:nvSpPr>
          <p:cNvPr id="713" name="Google Shape;713;p92"/>
          <p:cNvSpPr txBox="1"/>
          <p:nvPr/>
        </p:nvSpPr>
        <p:spPr>
          <a:xfrm>
            <a:off x="5525500" y="900450"/>
            <a:ext cx="3138000" cy="4186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GB" sz="1300"/>
              <a:t>In RNN information from previous time points is used as input for the next time points.</a:t>
            </a:r>
            <a:endParaRPr sz="1300"/>
          </a:p>
          <a:p>
            <a:pPr indent="-311150" lvl="0" marL="457200" rtl="0" algn="l">
              <a:spcBef>
                <a:spcPts val="0"/>
              </a:spcBef>
              <a:spcAft>
                <a:spcPts val="0"/>
              </a:spcAft>
              <a:buSzPts val="1300"/>
              <a:buChar char="●"/>
            </a:pPr>
            <a:r>
              <a:rPr lang="en-GB" sz="1300"/>
              <a:t>Cost function/error (Et) is calculated at each time point.</a:t>
            </a:r>
            <a:endParaRPr sz="1300"/>
          </a:p>
          <a:p>
            <a:pPr indent="-311150" lvl="0" marL="457200" rtl="0" algn="l">
              <a:spcBef>
                <a:spcPts val="0"/>
              </a:spcBef>
              <a:spcAft>
                <a:spcPts val="0"/>
              </a:spcAft>
              <a:buSzPts val="1300"/>
              <a:buChar char="●"/>
            </a:pPr>
            <a:r>
              <a:rPr lang="en-GB" sz="1300"/>
              <a:t>As the model </a:t>
            </a:r>
            <a:r>
              <a:rPr lang="en-GB" sz="1300"/>
              <a:t>calculated</a:t>
            </a:r>
            <a:r>
              <a:rPr lang="en-GB" sz="1300"/>
              <a:t> the Et, it needs to backpropagate </a:t>
            </a:r>
            <a:r>
              <a:rPr lang="en-GB" sz="1300"/>
              <a:t>through</a:t>
            </a:r>
            <a:r>
              <a:rPr lang="en-GB" sz="1300"/>
              <a:t> the network in order to update its weight</a:t>
            </a:r>
            <a:endParaRPr sz="1300"/>
          </a:p>
          <a:p>
            <a:pPr indent="-311150" lvl="0" marL="457200" rtl="0" algn="l">
              <a:spcBef>
                <a:spcPts val="0"/>
              </a:spcBef>
              <a:spcAft>
                <a:spcPts val="0"/>
              </a:spcAft>
              <a:buSzPts val="1300"/>
              <a:buChar char="●"/>
            </a:pPr>
            <a:r>
              <a:rPr lang="en-GB" sz="1300"/>
              <a:t>In RNN, the calculated errors is send to update the weights by  propagating all the way back through time to the neurons that participated in the calculation of the output.</a:t>
            </a:r>
            <a:endParaRPr sz="1300"/>
          </a:p>
          <a:p>
            <a:pPr indent="-311150" lvl="0" marL="457200" rtl="0" algn="l">
              <a:spcBef>
                <a:spcPts val="0"/>
              </a:spcBef>
              <a:spcAft>
                <a:spcPts val="0"/>
              </a:spcAft>
              <a:buSzPts val="1300"/>
              <a:buChar char="●"/>
            </a:pPr>
            <a:r>
              <a:rPr lang="en-GB" sz="1300"/>
              <a:t>The problem relates to updating </a:t>
            </a:r>
            <a:r>
              <a:rPr b="1" lang="en-GB" sz="1300"/>
              <a:t>wrec (weight recurring)</a:t>
            </a:r>
            <a:r>
              <a:rPr lang="en-GB" sz="1300"/>
              <a:t> – the weight that is used to connect the hidden layers to themselves in the unrolled temporal loop.</a:t>
            </a:r>
            <a:endParaRPr sz="13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9" name="Google Shape;719;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20" name="Google Shape;720;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21" name="Google Shape;721;p93"/>
          <p:cNvPicPr preferRelativeResize="0"/>
          <p:nvPr/>
        </p:nvPicPr>
        <p:blipFill>
          <a:blip r:embed="rId3">
            <a:alphaModFix/>
          </a:blip>
          <a:stretch>
            <a:fillRect/>
          </a:stretch>
        </p:blipFill>
        <p:spPr>
          <a:xfrm>
            <a:off x="95250" y="47625"/>
            <a:ext cx="8953500" cy="5048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Vanishing Gradient problems - </a:t>
            </a:r>
            <a:r>
              <a:rPr lang="en-GB"/>
              <a:t>Explanation</a:t>
            </a:r>
            <a:endParaRPr/>
          </a:p>
        </p:txBody>
      </p:sp>
      <p:sp>
        <p:nvSpPr>
          <p:cNvPr id="727" name="Google Shape;727;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GB"/>
              <a:t>Essentially</a:t>
            </a:r>
            <a:r>
              <a:rPr lang="en-GB"/>
              <a:t>, t</a:t>
            </a:r>
            <a:r>
              <a:rPr lang="en-GB"/>
              <a:t>o get from xt-3 to xt-2 we multiply xt-3 by wrec. </a:t>
            </a:r>
            <a:endParaRPr/>
          </a:p>
          <a:p>
            <a:pPr indent="-334327" lvl="0" marL="457200" rtl="0" algn="l">
              <a:spcBef>
                <a:spcPts val="0"/>
              </a:spcBef>
              <a:spcAft>
                <a:spcPts val="0"/>
              </a:spcAft>
              <a:buSzPct val="100000"/>
              <a:buChar char="●"/>
            </a:pPr>
            <a:r>
              <a:rPr lang="en-GB"/>
              <a:t>Then, to get from xt-2 to xt-1 we again multiply xt-2 by wrec. </a:t>
            </a:r>
            <a:endParaRPr/>
          </a:p>
          <a:p>
            <a:pPr indent="-334327" lvl="0" marL="457200" rtl="0" algn="l">
              <a:spcBef>
                <a:spcPts val="0"/>
              </a:spcBef>
              <a:spcAft>
                <a:spcPts val="0"/>
              </a:spcAft>
              <a:buSzPct val="100000"/>
              <a:buChar char="●"/>
            </a:pPr>
            <a:r>
              <a:rPr lang="en-GB"/>
              <a:t>So, we multiply with the same exact weight multiple times, and this is where the problem arises: </a:t>
            </a:r>
            <a:r>
              <a:rPr b="1" lang="en-GB"/>
              <a:t>when you multiply something by a small number, your value decreases very quickly.</a:t>
            </a:r>
            <a:endParaRPr b="1"/>
          </a:p>
          <a:p>
            <a:pPr indent="-334327" lvl="0" marL="457200" rtl="0" algn="l">
              <a:spcBef>
                <a:spcPts val="0"/>
              </a:spcBef>
              <a:spcAft>
                <a:spcPts val="0"/>
              </a:spcAft>
              <a:buSzPct val="100000"/>
              <a:buChar char="●"/>
            </a:pPr>
            <a:r>
              <a:rPr lang="en-GB"/>
              <a:t>As we all know that Gradient descent (GD) is an iterative first-order optimisation algorithm used to find a local minimum/maximum of a given function. This method is commonly used in machine learning (ML) and deep learning(DL) to minimise a cost/loss function.</a:t>
            </a:r>
            <a:endParaRPr/>
          </a:p>
          <a:p>
            <a:pPr indent="-334327" lvl="0" marL="457200" rtl="0" algn="l">
              <a:spcBef>
                <a:spcPts val="0"/>
              </a:spcBef>
              <a:spcAft>
                <a:spcPts val="0"/>
              </a:spcAft>
              <a:buSzPct val="100000"/>
              <a:buChar char="●"/>
            </a:pPr>
            <a:r>
              <a:rPr b="1" lang="en-GB"/>
              <a:t>The lower the gradient is, the harder it is for the network to update the weights and the longer it takes to get to the final result.</a:t>
            </a:r>
            <a:endParaRPr b="1"/>
          </a:p>
          <a:p>
            <a:pPr indent="-334327" lvl="0" marL="457200" rtl="0" algn="l">
              <a:spcBef>
                <a:spcPts val="0"/>
              </a:spcBef>
              <a:spcAft>
                <a:spcPts val="0"/>
              </a:spcAft>
              <a:buSzPct val="100000"/>
              <a:buChar char="●"/>
            </a:pPr>
            <a:r>
              <a:rPr lang="en-GB"/>
              <a:t>To sum up, if </a:t>
            </a:r>
            <a:r>
              <a:rPr b="1" lang="en-GB"/>
              <a:t>wrec is small</a:t>
            </a:r>
            <a:r>
              <a:rPr lang="en-GB"/>
              <a:t>, you have </a:t>
            </a:r>
            <a:r>
              <a:rPr b="1" lang="en-GB"/>
              <a:t>vanishing gradient problem</a:t>
            </a:r>
            <a:r>
              <a:rPr lang="en-GB"/>
              <a:t>, and if </a:t>
            </a:r>
            <a:r>
              <a:rPr b="1" lang="en-GB"/>
              <a:t>wrec is large</a:t>
            </a:r>
            <a:r>
              <a:rPr lang="en-GB"/>
              <a:t>, you have </a:t>
            </a:r>
            <a:r>
              <a:rPr b="1" lang="en-GB"/>
              <a:t>exploding gradient problem</a:t>
            </a:r>
            <a:r>
              <a:rPr lang="en-GB"/>
              <a:t>.</a:t>
            </a:r>
            <a:endParaRPr/>
          </a:p>
        </p:txBody>
      </p:sp>
      <p:sp>
        <p:nvSpPr>
          <p:cNvPr id="728" name="Google Shape;728;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Long Short Term Memory (LSTM) - Working Mechanism</a:t>
            </a:r>
            <a:endParaRPr/>
          </a:p>
          <a:p>
            <a:pPr indent="0" lvl="0" marL="0" rtl="0" algn="l">
              <a:spcBef>
                <a:spcPts val="0"/>
              </a:spcBef>
              <a:spcAft>
                <a:spcPts val="0"/>
              </a:spcAft>
              <a:buNone/>
            </a:pPr>
            <a:r>
              <a:t/>
            </a:r>
            <a:endParaRPr/>
          </a:p>
        </p:txBody>
      </p:sp>
      <p:sp>
        <p:nvSpPr>
          <p:cNvPr id="734" name="Google Shape;734;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35" name="Google Shape;735;p95"/>
          <p:cNvPicPr preferRelativeResize="0"/>
          <p:nvPr/>
        </p:nvPicPr>
        <p:blipFill rotWithShape="1">
          <a:blip r:embed="rId3">
            <a:alphaModFix/>
          </a:blip>
          <a:srcRect b="6006" l="0" r="18672" t="0"/>
          <a:stretch/>
        </p:blipFill>
        <p:spPr>
          <a:xfrm>
            <a:off x="138750" y="1238350"/>
            <a:ext cx="5564100" cy="3591350"/>
          </a:xfrm>
          <a:prstGeom prst="rect">
            <a:avLst/>
          </a:prstGeom>
          <a:noFill/>
          <a:ln>
            <a:noFill/>
          </a:ln>
        </p:spPr>
      </p:pic>
      <p:sp>
        <p:nvSpPr>
          <p:cNvPr id="736" name="Google Shape;736;p95"/>
          <p:cNvSpPr txBox="1"/>
          <p:nvPr/>
        </p:nvSpPr>
        <p:spPr>
          <a:xfrm>
            <a:off x="5909700" y="1238350"/>
            <a:ext cx="2922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Notation</a:t>
            </a:r>
            <a:endParaRPr b="1"/>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ct-1 stands for the input from a memory cell in time point 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xt is an input in time point 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ht is an output in time point t that goes to both the output layer and the hidden layer in the next time point.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Thus, every block has </a:t>
            </a:r>
            <a:r>
              <a:rPr b="1" lang="en-GB"/>
              <a:t>three inputs (xt, ht-1, and ct-1)</a:t>
            </a:r>
            <a:r>
              <a:rPr lang="en-GB"/>
              <a:t> and </a:t>
            </a:r>
            <a:r>
              <a:rPr b="1" lang="en-GB"/>
              <a:t>two outputs (ht and ct)</a:t>
            </a:r>
            <a:r>
              <a:rPr lang="en-GB"/>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Long Short Term Memory (LSTM) - Working Mechanism</a:t>
            </a:r>
            <a:endParaRPr/>
          </a:p>
        </p:txBody>
      </p:sp>
      <p:sp>
        <p:nvSpPr>
          <p:cNvPr id="742" name="Google Shape;742;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43" name="Google Shape;743;p96"/>
          <p:cNvPicPr preferRelativeResize="0"/>
          <p:nvPr/>
        </p:nvPicPr>
        <p:blipFill>
          <a:blip r:embed="rId3">
            <a:alphaModFix/>
          </a:blip>
          <a:stretch>
            <a:fillRect/>
          </a:stretch>
        </p:blipFill>
        <p:spPr>
          <a:xfrm>
            <a:off x="311700" y="3000313"/>
            <a:ext cx="1695450" cy="1590675"/>
          </a:xfrm>
          <a:prstGeom prst="rect">
            <a:avLst/>
          </a:prstGeom>
          <a:noFill/>
          <a:ln>
            <a:noFill/>
          </a:ln>
        </p:spPr>
      </p:pic>
      <p:pic>
        <p:nvPicPr>
          <p:cNvPr id="744" name="Google Shape;744;p96"/>
          <p:cNvPicPr preferRelativeResize="0"/>
          <p:nvPr/>
        </p:nvPicPr>
        <p:blipFill>
          <a:blip r:embed="rId4">
            <a:alphaModFix/>
          </a:blip>
          <a:stretch>
            <a:fillRect/>
          </a:stretch>
        </p:blipFill>
        <p:spPr>
          <a:xfrm>
            <a:off x="311700" y="1152475"/>
            <a:ext cx="1695450" cy="1847850"/>
          </a:xfrm>
          <a:prstGeom prst="rect">
            <a:avLst/>
          </a:prstGeom>
          <a:noFill/>
          <a:ln>
            <a:noFill/>
          </a:ln>
        </p:spPr>
      </p:pic>
      <p:sp>
        <p:nvSpPr>
          <p:cNvPr id="745" name="Google Shape;745;p96"/>
          <p:cNvSpPr txBox="1"/>
          <p:nvPr/>
        </p:nvSpPr>
        <p:spPr>
          <a:xfrm>
            <a:off x="2244625" y="1365400"/>
            <a:ext cx="223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Vector transfer: any line on the scheme is a vector.</a:t>
            </a:r>
            <a:endParaRPr/>
          </a:p>
        </p:txBody>
      </p:sp>
      <p:sp>
        <p:nvSpPr>
          <p:cNvPr id="746" name="Google Shape;746;p96"/>
          <p:cNvSpPr txBox="1"/>
          <p:nvPr/>
        </p:nvSpPr>
        <p:spPr>
          <a:xfrm>
            <a:off x="2348050" y="2351800"/>
            <a:ext cx="1695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Concatenate: two lines combining into one, as for example, the vectors from ht-1 and xt. You can imagine this like two pipes running in parallel.</a:t>
            </a:r>
            <a:endParaRPr/>
          </a:p>
        </p:txBody>
      </p:sp>
      <p:pic>
        <p:nvPicPr>
          <p:cNvPr id="747" name="Google Shape;747;p96"/>
          <p:cNvPicPr preferRelativeResize="0"/>
          <p:nvPr/>
        </p:nvPicPr>
        <p:blipFill>
          <a:blip r:embed="rId5">
            <a:alphaModFix/>
          </a:blip>
          <a:stretch>
            <a:fillRect/>
          </a:stretch>
        </p:blipFill>
        <p:spPr>
          <a:xfrm>
            <a:off x="4384550" y="1181050"/>
            <a:ext cx="1695450" cy="1790700"/>
          </a:xfrm>
          <a:prstGeom prst="rect">
            <a:avLst/>
          </a:prstGeom>
          <a:noFill/>
          <a:ln>
            <a:noFill/>
          </a:ln>
        </p:spPr>
      </p:pic>
      <p:sp>
        <p:nvSpPr>
          <p:cNvPr id="748" name="Google Shape;748;p96"/>
          <p:cNvSpPr txBox="1"/>
          <p:nvPr/>
        </p:nvSpPr>
        <p:spPr>
          <a:xfrm>
            <a:off x="6278750" y="1017725"/>
            <a:ext cx="2193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Copy: the information is copied and goes into two different directions, as for example, at the right bottom of the scheme, where output information is copied in order to arrive at two different layers ht.</a:t>
            </a:r>
            <a:endParaRPr/>
          </a:p>
        </p:txBody>
      </p:sp>
      <p:pic>
        <p:nvPicPr>
          <p:cNvPr id="749" name="Google Shape;749;p96"/>
          <p:cNvPicPr preferRelativeResize="0"/>
          <p:nvPr/>
        </p:nvPicPr>
        <p:blipFill>
          <a:blip r:embed="rId6">
            <a:alphaModFix/>
          </a:blip>
          <a:stretch>
            <a:fillRect/>
          </a:stretch>
        </p:blipFill>
        <p:spPr>
          <a:xfrm>
            <a:off x="4243600" y="3405425"/>
            <a:ext cx="1695450" cy="1504950"/>
          </a:xfrm>
          <a:prstGeom prst="rect">
            <a:avLst/>
          </a:prstGeom>
          <a:noFill/>
          <a:ln>
            <a:noFill/>
          </a:ln>
        </p:spPr>
      </p:pic>
      <p:sp>
        <p:nvSpPr>
          <p:cNvPr id="750" name="Google Shape;750;p96"/>
          <p:cNvSpPr txBox="1"/>
          <p:nvPr/>
        </p:nvSpPr>
        <p:spPr>
          <a:xfrm>
            <a:off x="6278750" y="3526850"/>
            <a:ext cx="2037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Neural Network Layer: layer operations, where you’ve got layer coming in and layer coming out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(LSTM) - Working Mechanism</a:t>
            </a:r>
            <a:endParaRPr/>
          </a:p>
        </p:txBody>
      </p:sp>
      <p:sp>
        <p:nvSpPr>
          <p:cNvPr id="756" name="Google Shape;756;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57" name="Google Shape;757;p97"/>
          <p:cNvPicPr preferRelativeResize="0"/>
          <p:nvPr/>
        </p:nvPicPr>
        <p:blipFill>
          <a:blip r:embed="rId3">
            <a:alphaModFix/>
          </a:blip>
          <a:stretch>
            <a:fillRect/>
          </a:stretch>
        </p:blipFill>
        <p:spPr>
          <a:xfrm>
            <a:off x="311688" y="1226100"/>
            <a:ext cx="1552575" cy="1619250"/>
          </a:xfrm>
          <a:prstGeom prst="rect">
            <a:avLst/>
          </a:prstGeom>
          <a:noFill/>
          <a:ln>
            <a:noFill/>
          </a:ln>
        </p:spPr>
      </p:pic>
      <p:sp>
        <p:nvSpPr>
          <p:cNvPr id="758" name="Google Shape;758;p97"/>
          <p:cNvSpPr txBox="1"/>
          <p:nvPr/>
        </p:nvSpPr>
        <p:spPr>
          <a:xfrm>
            <a:off x="2058425" y="1086100"/>
            <a:ext cx="6414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Pointwise operation: there are five pointwise operations on the scheme and they are of three types:</a:t>
            </a:r>
            <a:endParaRPr/>
          </a:p>
          <a:p>
            <a:pPr indent="0" lvl="0" marL="0" rtl="0" algn="l">
              <a:spcBef>
                <a:spcPts val="0"/>
              </a:spcBef>
              <a:spcAft>
                <a:spcPts val="0"/>
              </a:spcAft>
              <a:buNone/>
            </a:pPr>
            <a:r>
              <a:rPr lang="en-GB"/>
              <a:t>“x” or valves (forget valve, memory valve, and output valve) – points on the scheme, where you can open your pipeline for the flow, close it or open to some extent. For instance, forget valve at the top right of the above scheme is controlled by the layer operation s. Based on a decision of this sigmoid activation function (ranging from 0 to 1), the valve will be closed, open or closed to some extent. If it’s open, memory flows freely from ct-1 to ct. If it’s closed, then memory is cut off, and probably new memory will be added further in the pipeline, where another pointwise operation is depicted.</a:t>
            </a:r>
            <a:endParaRPr/>
          </a:p>
          <a:p>
            <a:pPr indent="0" lvl="0" marL="0" rtl="0" algn="l">
              <a:spcBef>
                <a:spcPts val="0"/>
              </a:spcBef>
              <a:spcAft>
                <a:spcPts val="0"/>
              </a:spcAft>
              <a:buNone/>
            </a:pPr>
            <a:r>
              <a:rPr lang="en-GB"/>
              <a:t>“+” – t-shaped joint, where you have memory going through and you can add additional memory if the memory valve below this joint is open.</a:t>
            </a:r>
            <a:endParaRPr/>
          </a:p>
          <a:p>
            <a:pPr indent="0" lvl="0" marL="0" rtl="0" algn="l">
              <a:spcBef>
                <a:spcPts val="0"/>
              </a:spcBef>
              <a:spcAft>
                <a:spcPts val="0"/>
              </a:spcAft>
              <a:buNone/>
            </a:pPr>
            <a:r>
              <a:rPr lang="en-GB"/>
              <a:t>“tanh” – responsible for transforming the value to be within the range from -1 to 1 (required due to certain mathematical considerations).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Long Short Term Memory (LSTM) - Working Mechanism</a:t>
            </a:r>
            <a:endParaRPr/>
          </a:p>
        </p:txBody>
      </p:sp>
      <p:sp>
        <p:nvSpPr>
          <p:cNvPr id="764" name="Google Shape;764;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65" name="Google Shape;765;p98"/>
          <p:cNvPicPr preferRelativeResize="0"/>
          <p:nvPr/>
        </p:nvPicPr>
        <p:blipFill>
          <a:blip r:embed="rId3">
            <a:alphaModFix/>
          </a:blip>
          <a:stretch>
            <a:fillRect/>
          </a:stretch>
        </p:blipFill>
        <p:spPr>
          <a:xfrm>
            <a:off x="0" y="1079800"/>
            <a:ext cx="5575351" cy="3880075"/>
          </a:xfrm>
          <a:prstGeom prst="rect">
            <a:avLst/>
          </a:prstGeom>
          <a:noFill/>
          <a:ln>
            <a:noFill/>
          </a:ln>
        </p:spPr>
      </p:pic>
      <p:sp>
        <p:nvSpPr>
          <p:cNvPr id="766" name="Google Shape;766;p98"/>
          <p:cNvSpPr txBox="1"/>
          <p:nvPr/>
        </p:nvSpPr>
        <p:spPr>
          <a:xfrm>
            <a:off x="6351150" y="1334350"/>
            <a:ext cx="24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67" name="Google Shape;767;p98"/>
          <p:cNvSpPr txBox="1"/>
          <p:nvPr/>
        </p:nvSpPr>
        <p:spPr>
          <a:xfrm>
            <a:off x="5575350" y="1235075"/>
            <a:ext cx="34548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Step by step:</a:t>
            </a:r>
            <a:endParaRPr sz="1000"/>
          </a:p>
          <a:p>
            <a:pPr indent="-292100" lvl="0" marL="457200" rtl="0" algn="l">
              <a:spcBef>
                <a:spcPts val="0"/>
              </a:spcBef>
              <a:spcAft>
                <a:spcPts val="0"/>
              </a:spcAft>
              <a:buSzPts val="1000"/>
              <a:buAutoNum type="arabicPeriod"/>
            </a:pPr>
            <a:r>
              <a:rPr lang="en-GB" sz="1000"/>
              <a:t>Incoming </a:t>
            </a:r>
            <a:r>
              <a:rPr lang="en-GB" sz="1000"/>
              <a:t>new value xt and value from the previous node ht-1 (input)</a:t>
            </a:r>
            <a:endParaRPr sz="1000"/>
          </a:p>
          <a:p>
            <a:pPr indent="-292100" lvl="0" marL="457200" rtl="0" algn="l">
              <a:spcBef>
                <a:spcPts val="0"/>
              </a:spcBef>
              <a:spcAft>
                <a:spcPts val="0"/>
              </a:spcAft>
              <a:buSzPts val="1000"/>
              <a:buAutoNum type="arabicPeriod"/>
            </a:pPr>
            <a:r>
              <a:rPr lang="en-GB" sz="1000"/>
              <a:t>These values are combined together and go through the </a:t>
            </a:r>
            <a:r>
              <a:rPr b="1" lang="en-GB" sz="1000"/>
              <a:t>sigmoid activation function,</a:t>
            </a:r>
            <a:r>
              <a:rPr lang="en-GB" sz="1000"/>
              <a:t> where it is decided if the forget valve should be open, closed or open to some extent.</a:t>
            </a:r>
            <a:endParaRPr sz="1000"/>
          </a:p>
          <a:p>
            <a:pPr indent="-292100" lvl="0" marL="457200" rtl="0" algn="l">
              <a:spcBef>
                <a:spcPts val="0"/>
              </a:spcBef>
              <a:spcAft>
                <a:spcPts val="0"/>
              </a:spcAft>
              <a:buSzPts val="1000"/>
              <a:buAutoNum type="arabicPeriod"/>
            </a:pPr>
            <a:r>
              <a:rPr lang="en-GB" sz="1000"/>
              <a:t>The same values go in parallel through another layer operation </a:t>
            </a:r>
            <a:r>
              <a:rPr b="1" lang="en-GB" sz="1000"/>
              <a:t>“tanh”</a:t>
            </a:r>
            <a:r>
              <a:rPr lang="en-GB" sz="1000"/>
              <a:t>, where it is decided what value we’re going to pass to the memory pipeline, and also </a:t>
            </a:r>
            <a:r>
              <a:rPr b="1" lang="en-GB" sz="1000"/>
              <a:t>sigmoid </a:t>
            </a:r>
            <a:r>
              <a:rPr lang="en-GB" sz="1000"/>
              <a:t>layer operation, where it is decided, if that value is going to be passed to the memory pipeline and to what extent.</a:t>
            </a:r>
            <a:endParaRPr sz="1000"/>
          </a:p>
          <a:p>
            <a:pPr indent="-292100" lvl="0" marL="457200" rtl="0" algn="l">
              <a:spcBef>
                <a:spcPts val="0"/>
              </a:spcBef>
              <a:spcAft>
                <a:spcPts val="0"/>
              </a:spcAft>
              <a:buSzPts val="1000"/>
              <a:buAutoNum type="arabicPeriod"/>
            </a:pPr>
            <a:r>
              <a:rPr lang="en-GB" sz="1000"/>
              <a:t>Then, we have a </a:t>
            </a:r>
            <a:r>
              <a:rPr b="1" lang="en-GB" sz="1000"/>
              <a:t>memory flowing through the top pipeline. </a:t>
            </a:r>
            <a:r>
              <a:rPr lang="en-GB" sz="1000"/>
              <a:t>If we have forget valve open and memory valve closed then the memory will not change. Otherwise, if we have forget valve closed and memory valve open, the memory will be updated completely.</a:t>
            </a:r>
            <a:endParaRPr sz="1000"/>
          </a:p>
          <a:p>
            <a:pPr indent="-292100" lvl="0" marL="457200" rtl="0" algn="l">
              <a:spcBef>
                <a:spcPts val="0"/>
              </a:spcBef>
              <a:spcAft>
                <a:spcPts val="0"/>
              </a:spcAft>
              <a:buSzPts val="1000"/>
              <a:buAutoNum type="arabicPeriod"/>
            </a:pPr>
            <a:r>
              <a:rPr lang="en-GB" sz="1000"/>
              <a:t>Finally, we’ve got xt and ht-1 combined to decide what part of the memory pipeline is going to become the output of this module.</a:t>
            </a:r>
            <a:endParaRPr sz="1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Convolutional Neural Network (CNN)</a:t>
            </a:r>
            <a:endParaRPr/>
          </a:p>
        </p:txBody>
      </p:sp>
      <p:sp>
        <p:nvSpPr>
          <p:cNvPr id="773" name="Google Shape;773;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t>Convolutional Neural Network is a specialized neural network designed for visual data, such as images &amp; videos. But CNN also work well for non-image data (especially in NLP &amp; text classification).</a:t>
            </a:r>
            <a:endParaRPr sz="1200"/>
          </a:p>
          <a:p>
            <a:pPr indent="-304800" lvl="0" marL="457200" rtl="0" algn="l">
              <a:spcBef>
                <a:spcPts val="0"/>
              </a:spcBef>
              <a:spcAft>
                <a:spcPts val="0"/>
              </a:spcAft>
              <a:buSzPts val="1200"/>
              <a:buChar char="●"/>
            </a:pPr>
            <a:r>
              <a:rPr lang="en-GB" sz="1200"/>
              <a:t>Its concept is similar to that of a vanilla neural network (multilayer perceptron) – It follows the same general principle of forwarding &amp; backward propagation</a:t>
            </a:r>
            <a:endParaRPr sz="1200"/>
          </a:p>
        </p:txBody>
      </p:sp>
      <p:sp>
        <p:nvSpPr>
          <p:cNvPr id="774" name="Google Shape;774;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75" name="Google Shape;775;p99"/>
          <p:cNvPicPr preferRelativeResize="0"/>
          <p:nvPr/>
        </p:nvPicPr>
        <p:blipFill>
          <a:blip r:embed="rId3">
            <a:alphaModFix/>
          </a:blip>
          <a:stretch>
            <a:fillRect/>
          </a:stretch>
        </p:blipFill>
        <p:spPr>
          <a:xfrm>
            <a:off x="1723275" y="2176847"/>
            <a:ext cx="5123575" cy="25545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Convolution Layer</a:t>
            </a:r>
            <a:endParaRPr/>
          </a:p>
        </p:txBody>
      </p:sp>
      <p:sp>
        <p:nvSpPr>
          <p:cNvPr id="781" name="Google Shape;781;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350">
                <a:solidFill>
                  <a:srgbClr val="222222"/>
                </a:solidFill>
                <a:highlight>
                  <a:srgbClr val="FFFFFF"/>
                </a:highlight>
              </a:rPr>
              <a:t>Convolution is the summation of the element-wise product of 2 matrices.</a:t>
            </a:r>
            <a:endParaRPr sz="1350">
              <a:solidFill>
                <a:srgbClr val="222222"/>
              </a:solidFill>
              <a:highlight>
                <a:srgbClr val="FFFFFF"/>
              </a:highlight>
            </a:endParaRPr>
          </a:p>
          <a:p>
            <a:pPr indent="-304800" lvl="0" marL="457200" rtl="0" algn="l">
              <a:spcBef>
                <a:spcPts val="0"/>
              </a:spcBef>
              <a:spcAft>
                <a:spcPts val="0"/>
              </a:spcAft>
              <a:buClr>
                <a:srgbClr val="222222"/>
              </a:buClr>
              <a:buSzPts val="1200"/>
              <a:buChar char="●"/>
            </a:pPr>
            <a:r>
              <a:rPr lang="en-GB" sz="1350">
                <a:solidFill>
                  <a:srgbClr val="222222"/>
                </a:solidFill>
                <a:highlight>
                  <a:srgbClr val="FFFFFF"/>
                </a:highlight>
              </a:rPr>
              <a:t>consider an image ‘X’ &amp; a filter ‘Y’ (More about filter will be covered later). Both X &amp; Y, are matrices (image X is being expressed in the state of pixels). When we convolve the image ‘X’ using filter ‘Y’, we produce the output in a matrix, say’ Z’.</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Char char="●"/>
            </a:pPr>
            <a:r>
              <a:rPr lang="en-GB" sz="1350">
                <a:solidFill>
                  <a:srgbClr val="222222"/>
                </a:solidFill>
                <a:highlight>
                  <a:srgbClr val="FFFFFF"/>
                </a:highlight>
              </a:rPr>
              <a:t>Finally, we compute the sum of all the elements in ‘Z’ to get a scalar number (3+4+0+6+0+0+0+45+2 = 60)</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Char char="●"/>
            </a:pPr>
            <a:r>
              <a:rPr lang="en-GB" sz="1350">
                <a:solidFill>
                  <a:srgbClr val="222222"/>
                </a:solidFill>
                <a:highlight>
                  <a:srgbClr val="FFFFFF"/>
                </a:highlight>
              </a:rPr>
              <a:t>In short convolution layer shrink the size of the input image</a:t>
            </a:r>
            <a:endParaRPr sz="1350">
              <a:solidFill>
                <a:srgbClr val="222222"/>
              </a:solidFill>
              <a:highlight>
                <a:srgbClr val="FFFFFF"/>
              </a:highlight>
            </a:endParaRPr>
          </a:p>
          <a:p>
            <a:pPr indent="0" lvl="0" marL="457200" rtl="0" algn="l">
              <a:spcBef>
                <a:spcPts val="0"/>
              </a:spcBef>
              <a:spcAft>
                <a:spcPts val="1200"/>
              </a:spcAft>
              <a:buNone/>
            </a:pPr>
            <a:r>
              <a:t/>
            </a:r>
            <a:endParaRPr sz="1350">
              <a:solidFill>
                <a:srgbClr val="222222"/>
              </a:solidFill>
              <a:highlight>
                <a:srgbClr val="FFFFFF"/>
              </a:highlight>
            </a:endParaRPr>
          </a:p>
        </p:txBody>
      </p:sp>
      <p:sp>
        <p:nvSpPr>
          <p:cNvPr id="782" name="Google Shape;782;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83" name="Google Shape;783;p100"/>
          <p:cNvPicPr preferRelativeResize="0"/>
          <p:nvPr/>
        </p:nvPicPr>
        <p:blipFill>
          <a:blip r:embed="rId3">
            <a:alphaModFix/>
          </a:blip>
          <a:stretch>
            <a:fillRect/>
          </a:stretch>
        </p:blipFill>
        <p:spPr>
          <a:xfrm>
            <a:off x="1619200" y="3239250"/>
            <a:ext cx="5644725" cy="804475"/>
          </a:xfrm>
          <a:prstGeom prst="rect">
            <a:avLst/>
          </a:prstGeom>
          <a:noFill/>
          <a:ln>
            <a:noFill/>
          </a:ln>
        </p:spPr>
      </p:pic>
      <p:sp>
        <p:nvSpPr>
          <p:cNvPr id="784" name="Google Shape;784;p100"/>
          <p:cNvSpPr txBox="1"/>
          <p:nvPr/>
        </p:nvSpPr>
        <p:spPr>
          <a:xfrm>
            <a:off x="1864250" y="2839050"/>
            <a:ext cx="3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X</a:t>
            </a:r>
            <a:endParaRPr/>
          </a:p>
        </p:txBody>
      </p:sp>
      <p:sp>
        <p:nvSpPr>
          <p:cNvPr id="785" name="Google Shape;785;p100"/>
          <p:cNvSpPr txBox="1"/>
          <p:nvPr/>
        </p:nvSpPr>
        <p:spPr>
          <a:xfrm>
            <a:off x="3331025" y="2839050"/>
            <a:ext cx="3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Y</a:t>
            </a:r>
            <a:endParaRPr/>
          </a:p>
        </p:txBody>
      </p:sp>
      <p:sp>
        <p:nvSpPr>
          <p:cNvPr id="786" name="Google Shape;786;p100"/>
          <p:cNvSpPr txBox="1"/>
          <p:nvPr/>
        </p:nvSpPr>
        <p:spPr>
          <a:xfrm>
            <a:off x="5763450" y="2839050"/>
            <a:ext cx="3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Z</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92" name="Google Shape;792;p101"/>
          <p:cNvPicPr preferRelativeResize="0"/>
          <p:nvPr/>
        </p:nvPicPr>
        <p:blipFill>
          <a:blip r:embed="rId3">
            <a:alphaModFix/>
          </a:blip>
          <a:stretch>
            <a:fillRect/>
          </a:stretch>
        </p:blipFill>
        <p:spPr>
          <a:xfrm>
            <a:off x="196876" y="26825"/>
            <a:ext cx="8796375" cy="5116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Example of TS Data</a:t>
            </a:r>
            <a:endParaRPr/>
          </a:p>
        </p:txBody>
      </p:sp>
      <p:pic>
        <p:nvPicPr>
          <p:cNvPr id="111" name="Google Shape;111;p21"/>
          <p:cNvPicPr preferRelativeResize="0"/>
          <p:nvPr/>
        </p:nvPicPr>
        <p:blipFill>
          <a:blip r:embed="rId3">
            <a:alphaModFix/>
          </a:blip>
          <a:stretch>
            <a:fillRect/>
          </a:stretch>
        </p:blipFill>
        <p:spPr>
          <a:xfrm>
            <a:off x="572225" y="1231575"/>
            <a:ext cx="8132293" cy="3820975"/>
          </a:xfrm>
          <a:prstGeom prst="rect">
            <a:avLst/>
          </a:prstGeom>
          <a:noFill/>
          <a:ln>
            <a:noFill/>
          </a:ln>
        </p:spPr>
      </p:pic>
      <p:sp>
        <p:nvSpPr>
          <p:cNvPr id="112" name="Google Shape;11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Filter/Kernel</a:t>
            </a:r>
            <a:endParaRPr/>
          </a:p>
        </p:txBody>
      </p:sp>
      <p:sp>
        <p:nvSpPr>
          <p:cNvPr id="798" name="Google Shape;798;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Filter/kernel is like a scanner that </a:t>
            </a:r>
            <a:r>
              <a:rPr lang="en-GB"/>
              <a:t>move through the input then performed the convolution to give the output</a:t>
            </a:r>
            <a:endParaRPr/>
          </a:p>
          <a:p>
            <a:pPr indent="-342900" lvl="0" marL="457200" rtl="0" algn="l">
              <a:spcBef>
                <a:spcPts val="0"/>
              </a:spcBef>
              <a:spcAft>
                <a:spcPts val="0"/>
              </a:spcAft>
              <a:buSzPts val="1800"/>
              <a:buChar char="●"/>
            </a:pPr>
            <a:r>
              <a:t/>
            </a:r>
            <a:endParaRPr/>
          </a:p>
        </p:txBody>
      </p:sp>
      <p:sp>
        <p:nvSpPr>
          <p:cNvPr id="799" name="Google Shape;799;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Padding</a:t>
            </a:r>
            <a:endParaRPr/>
          </a:p>
        </p:txBody>
      </p:sp>
      <p:sp>
        <p:nvSpPr>
          <p:cNvPr id="805" name="Google Shape;805;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06" name="Google Shape;806;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Pooling Layer</a:t>
            </a:r>
            <a:endParaRPr/>
          </a:p>
        </p:txBody>
      </p:sp>
      <p:sp>
        <p:nvSpPr>
          <p:cNvPr id="812" name="Google Shape;812;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Pooling is a down-sampling operation that reduces the dimensionality of the feature map. The rectified feature map now goes through a pooling layer to generate a pooled feature map.</a:t>
            </a:r>
            <a:endParaRPr/>
          </a:p>
        </p:txBody>
      </p:sp>
      <p:sp>
        <p:nvSpPr>
          <p:cNvPr id="813" name="Google Shape;813;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Takeaways…</a:t>
            </a:r>
            <a:endParaRPr/>
          </a:p>
        </p:txBody>
      </p:sp>
      <p:sp>
        <p:nvSpPr>
          <p:cNvPr id="819" name="Google Shape;819;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t>The most basic deep learning model is the Multi-Layer Perceptrons (MLP)</a:t>
            </a:r>
            <a:endParaRPr sz="1200"/>
          </a:p>
          <a:p>
            <a:pPr indent="-304800" lvl="0" marL="457200" rtl="0" algn="l">
              <a:spcBef>
                <a:spcPts val="0"/>
              </a:spcBef>
              <a:spcAft>
                <a:spcPts val="0"/>
              </a:spcAft>
              <a:buSzPts val="1200"/>
              <a:buChar char="●"/>
            </a:pPr>
            <a:r>
              <a:rPr lang="en-GB" sz="1200"/>
              <a:t>MLP has three main layers which are Input Layer, Hidden Layer (may have more than one layer) and Output Layer which propagate in forward direction and adjusting the weights by backpropagation to minimize </a:t>
            </a:r>
            <a:r>
              <a:rPr lang="en-GB" sz="1200"/>
              <a:t>the</a:t>
            </a:r>
            <a:r>
              <a:rPr lang="en-GB" sz="1200"/>
              <a:t> cost metrics</a:t>
            </a:r>
            <a:endParaRPr sz="1200"/>
          </a:p>
          <a:p>
            <a:pPr indent="-304800" lvl="0" marL="457200" rtl="0" algn="l">
              <a:spcBef>
                <a:spcPts val="0"/>
              </a:spcBef>
              <a:spcAft>
                <a:spcPts val="0"/>
              </a:spcAft>
              <a:buSzPts val="1200"/>
              <a:buChar char="●"/>
            </a:pPr>
            <a:r>
              <a:rPr lang="en-GB" sz="1200"/>
              <a:t>Recurrent Neural Network is </a:t>
            </a:r>
            <a:r>
              <a:rPr lang="en-GB" sz="1200"/>
              <a:t>introduced</a:t>
            </a:r>
            <a:r>
              <a:rPr lang="en-GB" sz="1200"/>
              <a:t> to handle sequential data since FFNW do not have the ability to hold memory on the historical data</a:t>
            </a:r>
            <a:endParaRPr sz="1200"/>
          </a:p>
          <a:p>
            <a:pPr indent="-304800" lvl="0" marL="457200" rtl="0" algn="l">
              <a:spcBef>
                <a:spcPts val="0"/>
              </a:spcBef>
              <a:spcAft>
                <a:spcPts val="0"/>
              </a:spcAft>
              <a:buSzPts val="1200"/>
              <a:buChar char="●"/>
            </a:pPr>
            <a:r>
              <a:rPr lang="en-GB" sz="1200"/>
              <a:t>RNN suffers vanishing gradient and exploding gradient which LSTM is </a:t>
            </a:r>
            <a:r>
              <a:rPr lang="en-GB" sz="1200"/>
              <a:t>introduced</a:t>
            </a:r>
            <a:r>
              <a:rPr lang="en-GB" sz="1200"/>
              <a:t> to overcome the RNN limitation</a:t>
            </a:r>
            <a:endParaRPr sz="1200"/>
          </a:p>
          <a:p>
            <a:pPr indent="-304800" lvl="0" marL="457200" rtl="0" algn="l">
              <a:spcBef>
                <a:spcPts val="0"/>
              </a:spcBef>
              <a:spcAft>
                <a:spcPts val="0"/>
              </a:spcAft>
              <a:buSzPts val="1200"/>
              <a:buChar char="●"/>
            </a:pPr>
            <a:r>
              <a:t/>
            </a:r>
            <a:endParaRPr sz="1200"/>
          </a:p>
          <a:p>
            <a:pPr indent="-304800" lvl="0" marL="457200" rtl="0" algn="l">
              <a:spcBef>
                <a:spcPts val="0"/>
              </a:spcBef>
              <a:spcAft>
                <a:spcPts val="0"/>
              </a:spcAft>
              <a:buSzPts val="1200"/>
              <a:buChar char="●"/>
            </a:pPr>
            <a:r>
              <a:t/>
            </a:r>
            <a:endParaRPr sz="1200"/>
          </a:p>
        </p:txBody>
      </p:sp>
      <p:sp>
        <p:nvSpPr>
          <p:cNvPr id="820" name="Google Shape;820;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826" name="Google Shape;826;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u="sng">
                <a:solidFill>
                  <a:schemeClr val="hlink"/>
                </a:solidFill>
                <a:hlinkClick r:id="rId3"/>
              </a:rPr>
              <a:t>A comprehensive beginner’s guide to create a Time Series Forecast (with Codes in Python and R)</a:t>
            </a:r>
            <a:endParaRPr/>
          </a:p>
          <a:p>
            <a:pPr indent="-342900" lvl="0" marL="457200" rtl="0" algn="l">
              <a:spcBef>
                <a:spcPts val="0"/>
              </a:spcBef>
              <a:spcAft>
                <a:spcPts val="0"/>
              </a:spcAft>
              <a:buSzPts val="1800"/>
              <a:buAutoNum type="arabicPeriod"/>
            </a:pPr>
            <a:r>
              <a:rPr lang="en-GB" u="sng">
                <a:solidFill>
                  <a:schemeClr val="hlink"/>
                </a:solidFill>
                <a:hlinkClick r:id="rId4"/>
              </a:rPr>
              <a:t>Comparing ARIMA Model and LSTM RNN Model in Time-Series Forecasting</a:t>
            </a:r>
            <a:endParaRPr/>
          </a:p>
          <a:p>
            <a:pPr indent="-342900" lvl="0" marL="457200" rtl="0" algn="l">
              <a:spcBef>
                <a:spcPts val="0"/>
              </a:spcBef>
              <a:spcAft>
                <a:spcPts val="0"/>
              </a:spcAft>
              <a:buSzPts val="1800"/>
              <a:buAutoNum type="arabicPeriod"/>
            </a:pPr>
            <a:r>
              <a:rPr lang="en-GB"/>
              <a:t>Deep Learning for Time Series Forecasting Predict the Future with MLPs, CNNs and LSTMs in Python (Jason Brownlee)</a:t>
            </a:r>
            <a:endParaRPr/>
          </a:p>
          <a:p>
            <a:pPr indent="-342900" lvl="0" marL="457200" rtl="0" algn="l">
              <a:spcBef>
                <a:spcPts val="0"/>
              </a:spcBef>
              <a:spcAft>
                <a:spcPts val="0"/>
              </a:spcAft>
              <a:buSzPts val="1800"/>
              <a:buAutoNum type="arabicPeriod"/>
            </a:pPr>
            <a:r>
              <a:rPr lang="en-GB" u="sng">
                <a:solidFill>
                  <a:schemeClr val="hlink"/>
                </a:solidFill>
                <a:hlinkClick r:id="rId5"/>
              </a:rPr>
              <a:t>11 Classical Time Series Forecasting Methods in Python (Cheat Sheet)</a:t>
            </a:r>
            <a:endParaRPr/>
          </a:p>
          <a:p>
            <a:pPr indent="-342900" lvl="0" marL="457200" rtl="0" algn="l">
              <a:spcBef>
                <a:spcPts val="0"/>
              </a:spcBef>
              <a:spcAft>
                <a:spcPts val="0"/>
              </a:spcAft>
              <a:buSzPts val="1800"/>
              <a:buAutoNum type="arabicPeriod"/>
            </a:pPr>
            <a:r>
              <a:rPr lang="en-GB" u="sng">
                <a:solidFill>
                  <a:schemeClr val="hlink"/>
                </a:solidFill>
                <a:hlinkClick r:id="rId6"/>
              </a:rPr>
              <a:t>Time Series Prediction: How Is It Different From Other Machine Learning?</a:t>
            </a:r>
            <a:endParaRPr/>
          </a:p>
          <a:p>
            <a:pPr indent="-342900" lvl="0" marL="457200" rtl="0" algn="l">
              <a:spcBef>
                <a:spcPts val="0"/>
              </a:spcBef>
              <a:spcAft>
                <a:spcPts val="0"/>
              </a:spcAft>
              <a:buSzPts val="1800"/>
              <a:buAutoNum type="arabicPeriod"/>
            </a:pPr>
            <a:r>
              <a:rPr lang="en-GB" u="sng">
                <a:solidFill>
                  <a:schemeClr val="hlink"/>
                </a:solidFill>
                <a:hlinkClick r:id="rId7"/>
              </a:rPr>
              <a:t>Deep Learning Book</a:t>
            </a:r>
            <a:endParaRPr/>
          </a:p>
        </p:txBody>
      </p:sp>
      <p:sp>
        <p:nvSpPr>
          <p:cNvPr id="827" name="Google Shape;827;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